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368" r:id="rId2"/>
    <p:sldId id="651" r:id="rId3"/>
    <p:sldId id="473" r:id="rId4"/>
    <p:sldId id="257" r:id="rId5"/>
    <p:sldId id="638" r:id="rId6"/>
    <p:sldId id="479" r:id="rId7"/>
    <p:sldId id="652" r:id="rId8"/>
    <p:sldId id="618" r:id="rId9"/>
    <p:sldId id="556" r:id="rId10"/>
    <p:sldId id="447" r:id="rId11"/>
    <p:sldId id="448" r:id="rId12"/>
    <p:sldId id="653" r:id="rId13"/>
    <p:sldId id="483" r:id="rId14"/>
    <p:sldId id="654" r:id="rId15"/>
    <p:sldId id="658" r:id="rId16"/>
    <p:sldId id="560" r:id="rId17"/>
    <p:sldId id="633" r:id="rId18"/>
    <p:sldId id="659" r:id="rId19"/>
    <p:sldId id="660" r:id="rId20"/>
    <p:sldId id="371" r:id="rId21"/>
    <p:sldId id="655" r:id="rId22"/>
    <p:sldId id="632" r:id="rId23"/>
    <p:sldId id="557" r:id="rId24"/>
    <p:sldId id="640" r:id="rId25"/>
    <p:sldId id="418" r:id="rId26"/>
    <p:sldId id="419" r:id="rId27"/>
    <p:sldId id="609" r:id="rId28"/>
    <p:sldId id="604" r:id="rId29"/>
    <p:sldId id="643" r:id="rId30"/>
    <p:sldId id="650" r:id="rId31"/>
    <p:sldId id="648" r:id="rId32"/>
    <p:sldId id="562" r:id="rId33"/>
    <p:sldId id="608" r:id="rId34"/>
    <p:sldId id="625" r:id="rId35"/>
    <p:sldId id="629" r:id="rId36"/>
    <p:sldId id="661"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B1FB61"/>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097"/>
    <p:restoredTop sz="87075" autoAdjust="0"/>
  </p:normalViewPr>
  <p:slideViewPr>
    <p:cSldViewPr snapToGrid="0" snapToObjects="1">
      <p:cViewPr varScale="1">
        <p:scale>
          <a:sx n="100" d="100"/>
          <a:sy n="100" d="100"/>
        </p:scale>
        <p:origin x="114" y="294"/>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723F15-5FF6-7F42-8A99-FDC337980561}" type="doc">
      <dgm:prSet loTypeId="urn:microsoft.com/office/officeart/2005/8/layout/venn1" loCatId="" qsTypeId="urn:microsoft.com/office/officeart/2005/8/quickstyle/simple4" qsCatId="simple" csTypeId="urn:microsoft.com/office/officeart/2005/8/colors/accent1_2" csCatId="accent1" phldr="1"/>
      <dgm:spPr/>
    </dgm:pt>
    <dgm:pt modelId="{0833E94F-96CC-DB47-ABF8-96AAE33BFA9E}">
      <dgm:prSet phldrT="[Text]" custT="1"/>
      <dgm:spPr/>
      <dgm:t>
        <a:bodyPr/>
        <a:lstStyle/>
        <a:p>
          <a:pPr algn="ctr"/>
          <a:r>
            <a:rPr lang="en-US" sz="2400"/>
            <a:t>Activity 3</a:t>
          </a:r>
        </a:p>
      </dgm:t>
    </dgm:pt>
    <dgm:pt modelId="{0C123AAD-E240-1944-BA63-CB5B04A84E73}" type="parTrans" cxnId="{756C1BC8-8E44-F64C-93C5-94FACF5ED0A5}">
      <dgm:prSet/>
      <dgm:spPr/>
      <dgm:t>
        <a:bodyPr/>
        <a:lstStyle/>
        <a:p>
          <a:endParaRPr lang="en-US"/>
        </a:p>
      </dgm:t>
    </dgm:pt>
    <dgm:pt modelId="{FA3399A7-D44A-6F4A-A987-64DF4C339192}" type="sibTrans" cxnId="{756C1BC8-8E44-F64C-93C5-94FACF5ED0A5}">
      <dgm:prSet/>
      <dgm:spPr/>
      <dgm:t>
        <a:bodyPr/>
        <a:lstStyle/>
        <a:p>
          <a:endParaRPr lang="en-US"/>
        </a:p>
      </dgm:t>
    </dgm:pt>
    <dgm:pt modelId="{30CDF8AA-E6D6-9C46-B49A-51B8A1E96B62}">
      <dgm:prSet phldrT="[Text]" custT="1"/>
      <dgm:spPr/>
      <dgm:t>
        <a:bodyPr/>
        <a:lstStyle/>
        <a:p>
          <a:pPr algn="l"/>
          <a:r>
            <a:rPr lang="en-US" sz="2400"/>
            <a:t>Activity 2</a:t>
          </a:r>
        </a:p>
      </dgm:t>
    </dgm:pt>
    <dgm:pt modelId="{73348090-6F47-B941-B649-65BB0C2AC024}" type="parTrans" cxnId="{C2B08A8E-3D08-4E48-AABC-E0047D00FD0A}">
      <dgm:prSet/>
      <dgm:spPr/>
      <dgm:t>
        <a:bodyPr/>
        <a:lstStyle/>
        <a:p>
          <a:endParaRPr lang="en-US"/>
        </a:p>
      </dgm:t>
    </dgm:pt>
    <dgm:pt modelId="{ADC531EF-1D54-654D-819A-512B5F2B9956}" type="sibTrans" cxnId="{C2B08A8E-3D08-4E48-AABC-E0047D00FD0A}">
      <dgm:prSet/>
      <dgm:spPr/>
      <dgm:t>
        <a:bodyPr/>
        <a:lstStyle/>
        <a:p>
          <a:endParaRPr lang="en-US"/>
        </a:p>
      </dgm:t>
    </dgm:pt>
    <dgm:pt modelId="{FB2D6B3B-704B-B041-80E1-E02272701CD9}">
      <dgm:prSet phldrT="[Text]" custT="1"/>
      <dgm:spPr/>
      <dgm:t>
        <a:bodyPr/>
        <a:lstStyle/>
        <a:p>
          <a:pPr algn="r"/>
          <a:r>
            <a:rPr lang="en-US" sz="2400"/>
            <a:t>Activity 1</a:t>
          </a:r>
        </a:p>
      </dgm:t>
    </dgm:pt>
    <dgm:pt modelId="{899C4A28-6362-EE43-90E5-D03626874151}" type="parTrans" cxnId="{CFF5382E-B505-ED4F-A5C4-CDF3D8961430}">
      <dgm:prSet/>
      <dgm:spPr/>
      <dgm:t>
        <a:bodyPr/>
        <a:lstStyle/>
        <a:p>
          <a:endParaRPr lang="en-US"/>
        </a:p>
      </dgm:t>
    </dgm:pt>
    <dgm:pt modelId="{A2C5CE2C-176C-1140-A4BB-BEE18756ED78}" type="sibTrans" cxnId="{CFF5382E-B505-ED4F-A5C4-CDF3D8961430}">
      <dgm:prSet/>
      <dgm:spPr/>
      <dgm:t>
        <a:bodyPr/>
        <a:lstStyle/>
        <a:p>
          <a:endParaRPr lang="en-US"/>
        </a:p>
      </dgm:t>
    </dgm:pt>
    <dgm:pt modelId="{1D996A27-4295-9B4B-B9D6-9177630CF6EA}" type="pres">
      <dgm:prSet presAssocID="{DB723F15-5FF6-7F42-8A99-FDC337980561}" presName="compositeShape" presStyleCnt="0">
        <dgm:presLayoutVars>
          <dgm:chMax val="7"/>
          <dgm:dir/>
          <dgm:resizeHandles val="exact"/>
        </dgm:presLayoutVars>
      </dgm:prSet>
      <dgm:spPr/>
    </dgm:pt>
    <dgm:pt modelId="{0EE68A9F-0AE1-C44A-B57C-CDB415FE7DD6}" type="pres">
      <dgm:prSet presAssocID="{0833E94F-96CC-DB47-ABF8-96AAE33BFA9E}" presName="circ1" presStyleLbl="vennNode1" presStyleIdx="0" presStyleCnt="3" custScaleY="46965" custLinFactNeighborX="91216" custLinFactNeighborY="13280"/>
      <dgm:spPr>
        <a:prstGeom prst="rect">
          <a:avLst/>
        </a:prstGeom>
      </dgm:spPr>
    </dgm:pt>
    <dgm:pt modelId="{473AF977-72D4-9C41-BDEB-C470F5940206}" type="pres">
      <dgm:prSet presAssocID="{0833E94F-96CC-DB47-ABF8-96AAE33BFA9E}" presName="circ1Tx" presStyleLbl="revTx" presStyleIdx="0" presStyleCnt="0">
        <dgm:presLayoutVars>
          <dgm:chMax val="0"/>
          <dgm:chPref val="0"/>
          <dgm:bulletEnabled val="1"/>
        </dgm:presLayoutVars>
      </dgm:prSet>
      <dgm:spPr>
        <a:prstGeom prst="rect">
          <a:avLst/>
        </a:prstGeom>
      </dgm:spPr>
    </dgm:pt>
    <dgm:pt modelId="{C78D39D0-A71F-0E45-B68A-780A738BAC94}" type="pres">
      <dgm:prSet presAssocID="{30CDF8AA-E6D6-9C46-B49A-51B8A1E96B62}" presName="circ2" presStyleLbl="vennNode1" presStyleIdx="1" presStyleCnt="3" custScaleY="42109" custLinFactNeighborX="-4945" custLinFactNeighborY="-15590"/>
      <dgm:spPr>
        <a:prstGeom prst="rect">
          <a:avLst/>
        </a:prstGeom>
      </dgm:spPr>
    </dgm:pt>
    <dgm:pt modelId="{630D550F-7E81-6C47-B928-5DF30CE33BFF}" type="pres">
      <dgm:prSet presAssocID="{30CDF8AA-E6D6-9C46-B49A-51B8A1E96B62}" presName="circ2Tx" presStyleLbl="revTx" presStyleIdx="0" presStyleCnt="0">
        <dgm:presLayoutVars>
          <dgm:chMax val="0"/>
          <dgm:chPref val="0"/>
          <dgm:bulletEnabled val="1"/>
        </dgm:presLayoutVars>
      </dgm:prSet>
      <dgm:spPr>
        <a:prstGeom prst="rect">
          <a:avLst/>
        </a:prstGeom>
      </dgm:spPr>
    </dgm:pt>
    <dgm:pt modelId="{4F243416-3471-8C4E-A5E4-BFD3806B4FCD}" type="pres">
      <dgm:prSet presAssocID="{FB2D6B3B-704B-B041-80E1-E02272701CD9}" presName="circ3" presStyleLbl="vennNode1" presStyleIdx="2" presStyleCnt="3" custScaleY="43717" custLinFactNeighborX="-4619" custLinFactNeighborY="13631"/>
      <dgm:spPr>
        <a:prstGeom prst="rect">
          <a:avLst/>
        </a:prstGeom>
      </dgm:spPr>
    </dgm:pt>
    <dgm:pt modelId="{E51F014D-5D8F-A540-BD45-4418A72AB0B5}" type="pres">
      <dgm:prSet presAssocID="{FB2D6B3B-704B-B041-80E1-E02272701CD9}" presName="circ3Tx" presStyleLbl="revTx" presStyleIdx="0" presStyleCnt="0">
        <dgm:presLayoutVars>
          <dgm:chMax val="0"/>
          <dgm:chPref val="0"/>
          <dgm:bulletEnabled val="1"/>
        </dgm:presLayoutVars>
      </dgm:prSet>
      <dgm:spPr>
        <a:prstGeom prst="rect">
          <a:avLst/>
        </a:prstGeom>
      </dgm:spPr>
    </dgm:pt>
  </dgm:ptLst>
  <dgm:cxnLst>
    <dgm:cxn modelId="{976D6E05-0148-F54E-9781-B2B3583C5EBA}" type="presOf" srcId="{30CDF8AA-E6D6-9C46-B49A-51B8A1E96B62}" destId="{630D550F-7E81-6C47-B928-5DF30CE33BFF}" srcOrd="1" destOrd="0" presId="urn:microsoft.com/office/officeart/2005/8/layout/venn1"/>
    <dgm:cxn modelId="{56C34119-B82B-1C4A-84C7-C559A7C2280B}" type="presOf" srcId="{FB2D6B3B-704B-B041-80E1-E02272701CD9}" destId="{4F243416-3471-8C4E-A5E4-BFD3806B4FCD}" srcOrd="0" destOrd="0" presId="urn:microsoft.com/office/officeart/2005/8/layout/venn1"/>
    <dgm:cxn modelId="{97A30D1B-1484-0A41-9F94-1CE036503037}" type="presOf" srcId="{0833E94F-96CC-DB47-ABF8-96AAE33BFA9E}" destId="{0EE68A9F-0AE1-C44A-B57C-CDB415FE7DD6}" srcOrd="0" destOrd="0" presId="urn:microsoft.com/office/officeart/2005/8/layout/venn1"/>
    <dgm:cxn modelId="{339FB21B-5E6E-7E46-A405-BE9609E8D463}" type="presOf" srcId="{30CDF8AA-E6D6-9C46-B49A-51B8A1E96B62}" destId="{C78D39D0-A71F-0E45-B68A-780A738BAC94}" srcOrd="0" destOrd="0" presId="urn:microsoft.com/office/officeart/2005/8/layout/venn1"/>
    <dgm:cxn modelId="{CFF5382E-B505-ED4F-A5C4-CDF3D8961430}" srcId="{DB723F15-5FF6-7F42-8A99-FDC337980561}" destId="{FB2D6B3B-704B-B041-80E1-E02272701CD9}" srcOrd="2" destOrd="0" parTransId="{899C4A28-6362-EE43-90E5-D03626874151}" sibTransId="{A2C5CE2C-176C-1140-A4BB-BEE18756ED78}"/>
    <dgm:cxn modelId="{C2B08A8E-3D08-4E48-AABC-E0047D00FD0A}" srcId="{DB723F15-5FF6-7F42-8A99-FDC337980561}" destId="{30CDF8AA-E6D6-9C46-B49A-51B8A1E96B62}" srcOrd="1" destOrd="0" parTransId="{73348090-6F47-B941-B649-65BB0C2AC024}" sibTransId="{ADC531EF-1D54-654D-819A-512B5F2B9956}"/>
    <dgm:cxn modelId="{63EC8094-0444-E64B-AABB-78A7BA8FA0E7}" type="presOf" srcId="{DB723F15-5FF6-7F42-8A99-FDC337980561}" destId="{1D996A27-4295-9B4B-B9D6-9177630CF6EA}" srcOrd="0" destOrd="0" presId="urn:microsoft.com/office/officeart/2005/8/layout/venn1"/>
    <dgm:cxn modelId="{756C1BC8-8E44-F64C-93C5-94FACF5ED0A5}" srcId="{DB723F15-5FF6-7F42-8A99-FDC337980561}" destId="{0833E94F-96CC-DB47-ABF8-96AAE33BFA9E}" srcOrd="0" destOrd="0" parTransId="{0C123AAD-E240-1944-BA63-CB5B04A84E73}" sibTransId="{FA3399A7-D44A-6F4A-A987-64DF4C339192}"/>
    <dgm:cxn modelId="{4CE15EE7-EF87-A848-B62E-501E0E8BBB2B}" type="presOf" srcId="{0833E94F-96CC-DB47-ABF8-96AAE33BFA9E}" destId="{473AF977-72D4-9C41-BDEB-C470F5940206}" srcOrd="1" destOrd="0" presId="urn:microsoft.com/office/officeart/2005/8/layout/venn1"/>
    <dgm:cxn modelId="{43B265EA-6310-7347-BC0A-28245EFE65E1}" type="presOf" srcId="{FB2D6B3B-704B-B041-80E1-E02272701CD9}" destId="{E51F014D-5D8F-A540-BD45-4418A72AB0B5}" srcOrd="1" destOrd="0" presId="urn:microsoft.com/office/officeart/2005/8/layout/venn1"/>
    <dgm:cxn modelId="{69852899-F36A-B442-89EA-07838D0DE034}" type="presParOf" srcId="{1D996A27-4295-9B4B-B9D6-9177630CF6EA}" destId="{0EE68A9F-0AE1-C44A-B57C-CDB415FE7DD6}" srcOrd="0" destOrd="0" presId="urn:microsoft.com/office/officeart/2005/8/layout/venn1"/>
    <dgm:cxn modelId="{7414AB17-B14A-094A-8639-EE841DA1C442}" type="presParOf" srcId="{1D996A27-4295-9B4B-B9D6-9177630CF6EA}" destId="{473AF977-72D4-9C41-BDEB-C470F5940206}" srcOrd="1" destOrd="0" presId="urn:microsoft.com/office/officeart/2005/8/layout/venn1"/>
    <dgm:cxn modelId="{02A83D7F-7547-F74D-B76E-4DF0A62D44CE}" type="presParOf" srcId="{1D996A27-4295-9B4B-B9D6-9177630CF6EA}" destId="{C78D39D0-A71F-0E45-B68A-780A738BAC94}" srcOrd="2" destOrd="0" presId="urn:microsoft.com/office/officeart/2005/8/layout/venn1"/>
    <dgm:cxn modelId="{EE6B4485-AE77-7C4A-8C42-8CA20A4C7FA6}" type="presParOf" srcId="{1D996A27-4295-9B4B-B9D6-9177630CF6EA}" destId="{630D550F-7E81-6C47-B928-5DF30CE33BFF}" srcOrd="3" destOrd="0" presId="urn:microsoft.com/office/officeart/2005/8/layout/venn1"/>
    <dgm:cxn modelId="{AF57EF40-8120-0D4F-828C-3D9779BF3CE5}" type="presParOf" srcId="{1D996A27-4295-9B4B-B9D6-9177630CF6EA}" destId="{4F243416-3471-8C4E-A5E4-BFD3806B4FCD}" srcOrd="4" destOrd="0" presId="urn:microsoft.com/office/officeart/2005/8/layout/venn1"/>
    <dgm:cxn modelId="{C27B8637-4B3B-1346-B881-7862E565406B}" type="presParOf" srcId="{1D996A27-4295-9B4B-B9D6-9177630CF6EA}" destId="{E51F014D-5D8F-A540-BD45-4418A72AB0B5}"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E68A9F-0AE1-C44A-B57C-CDB415FE7DD6}">
      <dsp:nvSpPr>
        <dsp:cNvPr id="0" name=""/>
        <dsp:cNvSpPr/>
      </dsp:nvSpPr>
      <dsp:spPr>
        <a:xfrm>
          <a:off x="4309423" y="963576"/>
          <a:ext cx="2256999" cy="1059999"/>
        </a:xfrm>
        <a:prstGeom prst="rect">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a:t>Activity 3</a:t>
          </a:r>
        </a:p>
      </dsp:txBody>
      <dsp:txXfrm>
        <a:off x="4610356" y="1149076"/>
        <a:ext cx="1655132" cy="476999"/>
      </dsp:txXfrm>
    </dsp:sp>
    <dsp:sp modelId="{C78D39D0-A71F-0E45-B68A-780A738BAC94}">
      <dsp:nvSpPr>
        <dsp:cNvPr id="0" name=""/>
        <dsp:cNvSpPr/>
      </dsp:nvSpPr>
      <dsp:spPr>
        <a:xfrm>
          <a:off x="2953471" y="1777405"/>
          <a:ext cx="2256999" cy="950399"/>
        </a:xfrm>
        <a:prstGeom prst="rect">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Activity 2</a:t>
          </a:r>
        </a:p>
      </dsp:txBody>
      <dsp:txXfrm>
        <a:off x="3643736" y="2022925"/>
        <a:ext cx="1354199" cy="522719"/>
      </dsp:txXfrm>
    </dsp:sp>
    <dsp:sp modelId="{4F243416-3471-8C4E-A5E4-BFD3806B4FCD}">
      <dsp:nvSpPr>
        <dsp:cNvPr id="0" name=""/>
        <dsp:cNvSpPr/>
      </dsp:nvSpPr>
      <dsp:spPr>
        <a:xfrm>
          <a:off x="1332028" y="2418776"/>
          <a:ext cx="2256999" cy="986692"/>
        </a:xfrm>
        <a:prstGeom prst="rect">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1066800">
            <a:lnSpc>
              <a:spcPct val="90000"/>
            </a:lnSpc>
            <a:spcBef>
              <a:spcPct val="0"/>
            </a:spcBef>
            <a:spcAft>
              <a:spcPct val="35000"/>
            </a:spcAft>
            <a:buNone/>
          </a:pPr>
          <a:r>
            <a:rPr lang="en-US" sz="2400" kern="1200"/>
            <a:t>Activity 1</a:t>
          </a:r>
        </a:p>
      </dsp:txBody>
      <dsp:txXfrm>
        <a:off x="1544562" y="2673672"/>
        <a:ext cx="1354199" cy="54268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029175-CE79-B647-920D-57E48E914265}" type="datetimeFigureOut">
              <a:rPr lang="en-US" smtClean="0"/>
              <a:t>2/10/2023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6466B5F-5243-3C42-B6CE-362F54A7345F}" type="slidenum">
              <a:rPr lang="en-US" smtClean="0"/>
              <a:t>‹#›</a:t>
            </a:fld>
            <a:endParaRPr lang="en-US"/>
          </a:p>
        </p:txBody>
      </p:sp>
    </p:spTree>
    <p:extLst>
      <p:ext uri="{BB962C8B-B14F-4D97-AF65-F5344CB8AC3E}">
        <p14:creationId xmlns:p14="http://schemas.microsoft.com/office/powerpoint/2010/main" val="3678274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63E2AC-E882-F241-9F36-6C804BBD8D78}" type="datetimeFigureOut">
              <a:rPr lang="en-US" smtClean="0"/>
              <a:t>2/10/2023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7997FF-B42D-D24A-86DA-1D2CBEA9C4BD}" type="slidenum">
              <a:rPr lang="en-US" smtClean="0"/>
              <a:t>‹#›</a:t>
            </a:fld>
            <a:endParaRPr lang="en-US"/>
          </a:p>
        </p:txBody>
      </p:sp>
    </p:spTree>
    <p:extLst>
      <p:ext uri="{BB962C8B-B14F-4D97-AF65-F5344CB8AC3E}">
        <p14:creationId xmlns:p14="http://schemas.microsoft.com/office/powerpoint/2010/main" val="7334913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800" dirty="0">
                <a:effectLst/>
                <a:latin typeface="Calibri" panose="020F0502020204030204" pitchFamily="34" charset="0"/>
                <a:ea typeface="Calibri" panose="020F0502020204030204" pitchFamily="34" charset="0"/>
                <a:cs typeface="Times New Roman" panose="02020603050405020304" pitchFamily="18" charset="0"/>
              </a:rPr>
              <a:t>Keynote</a:t>
            </a:r>
          </a:p>
          <a:p>
            <a:r>
              <a:rPr lang="en-AU"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AU" sz="1800" dirty="0">
                <a:effectLst/>
                <a:latin typeface="Calibri" panose="020F0502020204030204" pitchFamily="34" charset="0"/>
                <a:ea typeface="Calibri" panose="020F0502020204030204" pitchFamily="34" charset="0"/>
                <a:cs typeface="Times New Roman" panose="02020603050405020304" pitchFamily="18" charset="0"/>
              </a:rPr>
              <a:t>There has been a revolution in how feedback in higher education is conceptualised over the past decade. It has involved a shift from seeing feedback primarily as comments teachers provide to students about their work—an input—to a process in which students are necessarily involved throughout. How does this shift from what teachers do, to what students do, change how we organise feedback? Implications will be discussed: for the design of courses, for the relationship between assessment and feedback and how students’ feedback literacy can be developed. </a:t>
            </a:r>
          </a:p>
          <a:p>
            <a:r>
              <a:rPr lang="en-AU"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AU"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AU" sz="1800" dirty="0">
                <a:effectLst/>
                <a:latin typeface="Calibri" panose="020F0502020204030204" pitchFamily="34" charset="0"/>
                <a:ea typeface="Calibri" panose="020F0502020204030204" pitchFamily="34" charset="0"/>
                <a:cs typeface="Times New Roman" panose="02020603050405020304" pitchFamily="18" charset="0"/>
              </a:rPr>
              <a:t>Workshop</a:t>
            </a:r>
          </a:p>
          <a:p>
            <a:r>
              <a:rPr lang="en-AU"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AU" sz="1800" dirty="0">
                <a:effectLst/>
                <a:latin typeface="Calibri" panose="020F0502020204030204" pitchFamily="34" charset="0"/>
                <a:ea typeface="Calibri" panose="020F0502020204030204" pitchFamily="34" charset="0"/>
                <a:cs typeface="Times New Roman" panose="02020603050405020304" pitchFamily="18" charset="0"/>
              </a:rPr>
              <a:t>The workshop will draw directly on the ideas discussed in the keynote and explore the consequences of the changes in feedback thinking for everyday practice. It will focus on two issues. Firstly, on ways in which feedback processes can be structured into existing courses to maximise effects on student learning. Secondly, on designing activities that build students’ feedback literacy, so they can become more active learners without creating additional burdens on staff. </a:t>
            </a:r>
          </a:p>
          <a:p>
            <a:r>
              <a:rPr lang="en-AU"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AU" sz="1800" dirty="0">
                <a:effectLst/>
                <a:latin typeface="Calibri" panose="020F0502020204030204" pitchFamily="34" charset="0"/>
                <a:ea typeface="Calibri" panose="020F0502020204030204" pitchFamily="34" charset="0"/>
                <a:cs typeface="Times New Roman" panose="02020603050405020304" pitchFamily="18" charset="0"/>
              </a:rPr>
              <a:t>Please bring to the workshop the feedback challenges you face.</a:t>
            </a:r>
          </a:p>
          <a:p>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AU" sz="2800" b="1" i="0" u="none" strike="noStrike" dirty="0">
                <a:solidFill>
                  <a:srgbClr val="0A0A0A"/>
                </a:solidFill>
                <a:effectLst/>
                <a:latin typeface="AU Passata"/>
              </a:rPr>
              <a:t>Programme:</a:t>
            </a:r>
          </a:p>
          <a:p>
            <a:r>
              <a:rPr lang="en-AU" sz="2800" dirty="0">
                <a:effectLst/>
              </a:rPr>
              <a:t>10:00-10:30Doors open10:30-11:30Keynote with David </a:t>
            </a:r>
            <a:r>
              <a:rPr lang="en-AU" sz="2800" dirty="0" err="1">
                <a:effectLst/>
              </a:rPr>
              <a:t>Boud</a:t>
            </a:r>
            <a:r>
              <a:rPr lang="en-AU" sz="2800" dirty="0">
                <a:effectLst/>
              </a:rPr>
              <a:t>: New ways of thinking about feedback for student learning11:30-12:00Questions from the audience12:00-13:00Lunch for participants signed up for the following workshop13:00-15:00Workshop: New ways of thinking about feedback for student learning</a:t>
            </a:r>
            <a:br>
              <a:rPr lang="en-AU" sz="2800" dirty="0"/>
            </a:b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AU"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10"/>
          </p:nvPr>
        </p:nvSpPr>
        <p:spPr/>
        <p:txBody>
          <a:bodyPr/>
          <a:lstStyle/>
          <a:p>
            <a:fld id="{877997FF-B42D-D24A-86DA-1D2CBEA9C4BD}" type="slidenum">
              <a:rPr lang="en-US" smtClean="0"/>
              <a:t>1</a:t>
            </a:fld>
            <a:endParaRPr lang="en-US"/>
          </a:p>
        </p:txBody>
      </p:sp>
    </p:spTree>
    <p:extLst>
      <p:ext uri="{BB962C8B-B14F-4D97-AF65-F5344CB8AC3E}">
        <p14:creationId xmlns:p14="http://schemas.microsoft.com/office/powerpoint/2010/main" val="2855609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7997FF-B42D-D24A-86DA-1D2CBEA9C4BD}" type="slidenum">
              <a:rPr lang="en-US" smtClean="0"/>
              <a:t>19</a:t>
            </a:fld>
            <a:endParaRPr lang="en-US"/>
          </a:p>
        </p:txBody>
      </p:sp>
    </p:spTree>
    <p:extLst>
      <p:ext uri="{BB962C8B-B14F-4D97-AF65-F5344CB8AC3E}">
        <p14:creationId xmlns:p14="http://schemas.microsoft.com/office/powerpoint/2010/main" val="2213464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77997FF-B42D-D24A-86DA-1D2CBEA9C4BD}" type="slidenum">
              <a:rPr lang="en-US" smtClean="0"/>
              <a:t>22</a:t>
            </a:fld>
            <a:endParaRPr lang="en-US"/>
          </a:p>
        </p:txBody>
      </p:sp>
    </p:spTree>
    <p:extLst>
      <p:ext uri="{BB962C8B-B14F-4D97-AF65-F5344CB8AC3E}">
        <p14:creationId xmlns:p14="http://schemas.microsoft.com/office/powerpoint/2010/main" val="4219495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77997FF-B42D-D24A-86DA-1D2CBEA9C4BD}" type="slidenum">
              <a:rPr lang="en-US" smtClean="0"/>
              <a:t>27</a:t>
            </a:fld>
            <a:endParaRPr lang="en-US"/>
          </a:p>
        </p:txBody>
      </p:sp>
    </p:spTree>
    <p:extLst>
      <p:ext uri="{BB962C8B-B14F-4D97-AF65-F5344CB8AC3E}">
        <p14:creationId xmlns:p14="http://schemas.microsoft.com/office/powerpoint/2010/main" val="1228508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38EA06F-83CC-1D44-A877-56A4E11F39B5}" type="slidenum">
              <a:rPr lang="en-US" smtClean="0"/>
              <a:t>30</a:t>
            </a:fld>
            <a:endParaRPr lang="en-US"/>
          </a:p>
        </p:txBody>
      </p:sp>
    </p:spTree>
    <p:extLst>
      <p:ext uri="{BB962C8B-B14F-4D97-AF65-F5344CB8AC3E}">
        <p14:creationId xmlns:p14="http://schemas.microsoft.com/office/powerpoint/2010/main" val="592717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77997FF-B42D-D24A-86DA-1D2CBEA9C4BD}" type="slidenum">
              <a:rPr lang="en-US" smtClean="0"/>
              <a:t>31</a:t>
            </a:fld>
            <a:endParaRPr lang="en-US"/>
          </a:p>
        </p:txBody>
      </p:sp>
    </p:spTree>
    <p:extLst>
      <p:ext uri="{BB962C8B-B14F-4D97-AF65-F5344CB8AC3E}">
        <p14:creationId xmlns:p14="http://schemas.microsoft.com/office/powerpoint/2010/main" val="1584445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77997FF-B42D-D24A-86DA-1D2CBEA9C4BD}" type="slidenum">
              <a:rPr lang="en-US" smtClean="0"/>
              <a:t>33</a:t>
            </a:fld>
            <a:endParaRPr lang="en-US"/>
          </a:p>
        </p:txBody>
      </p:sp>
    </p:spTree>
    <p:extLst>
      <p:ext uri="{BB962C8B-B14F-4D97-AF65-F5344CB8AC3E}">
        <p14:creationId xmlns:p14="http://schemas.microsoft.com/office/powerpoint/2010/main" val="1490936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0" dirty="0">
                <a:solidFill>
                  <a:srgbClr val="5F6368"/>
                </a:solidFill>
                <a:effectLst/>
                <a:latin typeface="arial" panose="020B0604020202020204" pitchFamily="34" charset="0"/>
              </a:rPr>
              <a:t>Generative Pre-trained Transformer</a:t>
            </a:r>
            <a:endParaRPr lang="en-AU" dirty="0"/>
          </a:p>
        </p:txBody>
      </p:sp>
      <p:sp>
        <p:nvSpPr>
          <p:cNvPr id="4" name="Slide Number Placeholder 3"/>
          <p:cNvSpPr>
            <a:spLocks noGrp="1"/>
          </p:cNvSpPr>
          <p:nvPr>
            <p:ph type="sldNum" sz="quarter" idx="5"/>
          </p:nvPr>
        </p:nvSpPr>
        <p:spPr/>
        <p:txBody>
          <a:bodyPr/>
          <a:lstStyle/>
          <a:p>
            <a:fld id="{877997FF-B42D-D24A-86DA-1D2CBEA9C4BD}" type="slidenum">
              <a:rPr lang="en-US" smtClean="0"/>
              <a:t>36</a:t>
            </a:fld>
            <a:endParaRPr lang="en-US"/>
          </a:p>
        </p:txBody>
      </p:sp>
    </p:spTree>
    <p:extLst>
      <p:ext uri="{BB962C8B-B14F-4D97-AF65-F5344CB8AC3E}">
        <p14:creationId xmlns:p14="http://schemas.microsoft.com/office/powerpoint/2010/main" val="1075588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My ambition is not to provide you with some useful strategies—we will be dealing with a number of them as we progress—but more importantly new ways of thinking about feedback more helpful to student learning.</a:t>
            </a:r>
          </a:p>
          <a:p>
            <a:r>
              <a:rPr lang="en-AU"/>
              <a:t>Want also to identify what are some fruitful areas for research: both small scale in terms of your own teaching, but also larger one that can potentially have great impact</a:t>
            </a:r>
          </a:p>
        </p:txBody>
      </p:sp>
      <p:sp>
        <p:nvSpPr>
          <p:cNvPr id="4" name="Slide Number Placeholder 3"/>
          <p:cNvSpPr>
            <a:spLocks noGrp="1"/>
          </p:cNvSpPr>
          <p:nvPr>
            <p:ph type="sldNum" sz="quarter" idx="5"/>
          </p:nvPr>
        </p:nvSpPr>
        <p:spPr/>
        <p:txBody>
          <a:bodyPr/>
          <a:lstStyle/>
          <a:p>
            <a:fld id="{877997FF-B42D-D24A-86DA-1D2CBEA9C4BD}" type="slidenum">
              <a:rPr lang="en-US" smtClean="0"/>
              <a:t>2</a:t>
            </a:fld>
            <a:endParaRPr lang="en-US"/>
          </a:p>
        </p:txBody>
      </p:sp>
    </p:spTree>
    <p:extLst>
      <p:ext uri="{BB962C8B-B14F-4D97-AF65-F5344CB8AC3E}">
        <p14:creationId xmlns:p14="http://schemas.microsoft.com/office/powerpoint/2010/main" val="1638978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Examples from Oxford and the OU</a:t>
            </a:r>
          </a:p>
        </p:txBody>
      </p:sp>
      <p:sp>
        <p:nvSpPr>
          <p:cNvPr id="4" name="Slide Number Placeholder 3"/>
          <p:cNvSpPr>
            <a:spLocks noGrp="1"/>
          </p:cNvSpPr>
          <p:nvPr>
            <p:ph type="sldNum" sz="quarter" idx="10"/>
          </p:nvPr>
        </p:nvSpPr>
        <p:spPr/>
        <p:txBody>
          <a:bodyPr/>
          <a:lstStyle/>
          <a:p>
            <a:fld id="{877997FF-B42D-D24A-86DA-1D2CBEA9C4BD}" type="slidenum">
              <a:rPr lang="en-US" smtClean="0"/>
              <a:t>4</a:t>
            </a:fld>
            <a:endParaRPr lang="en-US"/>
          </a:p>
        </p:txBody>
      </p:sp>
    </p:spTree>
    <p:extLst>
      <p:ext uri="{BB962C8B-B14F-4D97-AF65-F5344CB8AC3E}">
        <p14:creationId xmlns:p14="http://schemas.microsoft.com/office/powerpoint/2010/main" val="1257125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77997FF-B42D-D24A-86DA-1D2CBEA9C4BD}" type="slidenum">
              <a:rPr lang="en-US" smtClean="0"/>
              <a:t>5</a:t>
            </a:fld>
            <a:endParaRPr lang="en-US"/>
          </a:p>
        </p:txBody>
      </p:sp>
    </p:spTree>
    <p:extLst>
      <p:ext uri="{BB962C8B-B14F-4D97-AF65-F5344CB8AC3E}">
        <p14:creationId xmlns:p14="http://schemas.microsoft.com/office/powerpoint/2010/main" val="263386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7997FF-B42D-D24A-86DA-1D2CBEA9C4BD}" type="slidenum">
              <a:rPr lang="en-US" smtClean="0"/>
              <a:t>8</a:t>
            </a:fld>
            <a:endParaRPr lang="en-US"/>
          </a:p>
        </p:txBody>
      </p:sp>
    </p:spTree>
    <p:extLst>
      <p:ext uri="{BB962C8B-B14F-4D97-AF65-F5344CB8AC3E}">
        <p14:creationId xmlns:p14="http://schemas.microsoft.com/office/powerpoint/2010/main" val="1022462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77997FF-B42D-D24A-86DA-1D2CBEA9C4BD}" type="slidenum">
              <a:rPr lang="en-US" smtClean="0"/>
              <a:t>9</a:t>
            </a:fld>
            <a:endParaRPr lang="en-US"/>
          </a:p>
        </p:txBody>
      </p:sp>
    </p:spTree>
    <p:extLst>
      <p:ext uri="{BB962C8B-B14F-4D97-AF65-F5344CB8AC3E}">
        <p14:creationId xmlns:p14="http://schemas.microsoft.com/office/powerpoint/2010/main" val="2040265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77997FF-B42D-D24A-86DA-1D2CBEA9C4BD}" type="slidenum">
              <a:rPr lang="en-US" smtClean="0"/>
              <a:t>11</a:t>
            </a:fld>
            <a:endParaRPr lang="en-US"/>
          </a:p>
        </p:txBody>
      </p:sp>
    </p:spTree>
    <p:extLst>
      <p:ext uri="{BB962C8B-B14F-4D97-AF65-F5344CB8AC3E}">
        <p14:creationId xmlns:p14="http://schemas.microsoft.com/office/powerpoint/2010/main" val="1363229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Suggest interaction with participants about</a:t>
            </a:r>
            <a:r>
              <a:rPr lang="en-US" baseline="0"/>
              <a:t> the challenges inherent in this definition. Which parts are most challenging to them? Use the framework challenges to support this conversation.</a:t>
            </a:r>
          </a:p>
          <a:p>
            <a:endParaRPr lang="en-US" baseline="0"/>
          </a:p>
          <a:p>
            <a:endParaRPr lang="en-US"/>
          </a:p>
        </p:txBody>
      </p:sp>
      <p:sp>
        <p:nvSpPr>
          <p:cNvPr id="4" name="Slide Number Placeholder 3"/>
          <p:cNvSpPr>
            <a:spLocks noGrp="1"/>
          </p:cNvSpPr>
          <p:nvPr>
            <p:ph type="sldNum" sz="quarter" idx="10"/>
          </p:nvPr>
        </p:nvSpPr>
        <p:spPr/>
        <p:txBody>
          <a:bodyPr/>
          <a:lstStyle/>
          <a:p>
            <a:pPr>
              <a:defRPr/>
            </a:pPr>
            <a:fld id="{C1C51B42-D65F-D141-BE96-43933AAC6B70}" type="slidenum">
              <a:rPr lang="en-US" smtClean="0"/>
              <a:pPr>
                <a:defRPr/>
              </a:pPr>
              <a:t>13</a:t>
            </a:fld>
            <a:endParaRPr lang="en-US"/>
          </a:p>
        </p:txBody>
      </p:sp>
    </p:spTree>
    <p:extLst>
      <p:ext uri="{BB962C8B-B14F-4D97-AF65-F5344CB8AC3E}">
        <p14:creationId xmlns:p14="http://schemas.microsoft.com/office/powerpoint/2010/main" val="939447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77997FF-B42D-D24A-86DA-1D2CBEA9C4BD}" type="slidenum">
              <a:rPr lang="en-US" smtClean="0"/>
              <a:t>15</a:t>
            </a:fld>
            <a:endParaRPr lang="en-US" dirty="0"/>
          </a:p>
        </p:txBody>
      </p:sp>
    </p:spTree>
    <p:extLst>
      <p:ext uri="{BB962C8B-B14F-4D97-AF65-F5344CB8AC3E}">
        <p14:creationId xmlns:p14="http://schemas.microsoft.com/office/powerpoint/2010/main" val="2591245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332814F5-83AD-C741-BD71-5D2ADA914543}" type="datetimeFigureOut">
              <a:rPr lang="en-US" smtClean="0"/>
              <a:t>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9058A-BCBD-024A-B03E-AE4CC66E77F1}" type="slidenum">
              <a:rPr lang="en-US" smtClean="0"/>
              <a:t>‹#›</a:t>
            </a:fld>
            <a:endParaRPr lang="en-US"/>
          </a:p>
        </p:txBody>
      </p:sp>
    </p:spTree>
    <p:extLst>
      <p:ext uri="{BB962C8B-B14F-4D97-AF65-F5344CB8AC3E}">
        <p14:creationId xmlns:p14="http://schemas.microsoft.com/office/powerpoint/2010/main" val="805519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332814F5-83AD-C741-BD71-5D2ADA914543}" type="datetimeFigureOut">
              <a:rPr lang="en-US" smtClean="0"/>
              <a:t>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9058A-BCBD-024A-B03E-AE4CC66E77F1}" type="slidenum">
              <a:rPr lang="en-US" smtClean="0"/>
              <a:t>‹#›</a:t>
            </a:fld>
            <a:endParaRPr lang="en-US"/>
          </a:p>
        </p:txBody>
      </p:sp>
    </p:spTree>
    <p:extLst>
      <p:ext uri="{BB962C8B-B14F-4D97-AF65-F5344CB8AC3E}">
        <p14:creationId xmlns:p14="http://schemas.microsoft.com/office/powerpoint/2010/main" val="2604777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332814F5-83AD-C741-BD71-5D2ADA914543}" type="datetimeFigureOut">
              <a:rPr lang="en-US" smtClean="0"/>
              <a:t>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9058A-BCBD-024A-B03E-AE4CC66E77F1}" type="slidenum">
              <a:rPr lang="en-US" smtClean="0"/>
              <a:t>‹#›</a:t>
            </a:fld>
            <a:endParaRPr lang="en-US"/>
          </a:p>
        </p:txBody>
      </p:sp>
    </p:spTree>
    <p:extLst>
      <p:ext uri="{BB962C8B-B14F-4D97-AF65-F5344CB8AC3E}">
        <p14:creationId xmlns:p14="http://schemas.microsoft.com/office/powerpoint/2010/main" val="4040009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332814F5-83AD-C741-BD71-5D2ADA914543}" type="datetimeFigureOut">
              <a:rPr lang="en-US" smtClean="0"/>
              <a:t>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9058A-BCBD-024A-B03E-AE4CC66E77F1}" type="slidenum">
              <a:rPr lang="en-US" smtClean="0"/>
              <a:t>‹#›</a:t>
            </a:fld>
            <a:endParaRPr lang="en-US"/>
          </a:p>
        </p:txBody>
      </p:sp>
    </p:spTree>
    <p:extLst>
      <p:ext uri="{BB962C8B-B14F-4D97-AF65-F5344CB8AC3E}">
        <p14:creationId xmlns:p14="http://schemas.microsoft.com/office/powerpoint/2010/main" val="1916546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332814F5-83AD-C741-BD71-5D2ADA914543}" type="datetimeFigureOut">
              <a:rPr lang="en-US" smtClean="0"/>
              <a:t>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9058A-BCBD-024A-B03E-AE4CC66E77F1}" type="slidenum">
              <a:rPr lang="en-US" smtClean="0"/>
              <a:t>‹#›</a:t>
            </a:fld>
            <a:endParaRPr lang="en-US"/>
          </a:p>
        </p:txBody>
      </p:sp>
    </p:spTree>
    <p:extLst>
      <p:ext uri="{BB962C8B-B14F-4D97-AF65-F5344CB8AC3E}">
        <p14:creationId xmlns:p14="http://schemas.microsoft.com/office/powerpoint/2010/main" val="1818149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332814F5-83AD-C741-BD71-5D2ADA914543}" type="datetimeFigureOut">
              <a:rPr lang="en-US" smtClean="0"/>
              <a:t>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09058A-BCBD-024A-B03E-AE4CC66E77F1}" type="slidenum">
              <a:rPr lang="en-US" smtClean="0"/>
              <a:t>‹#›</a:t>
            </a:fld>
            <a:endParaRPr lang="en-US"/>
          </a:p>
        </p:txBody>
      </p:sp>
    </p:spTree>
    <p:extLst>
      <p:ext uri="{BB962C8B-B14F-4D97-AF65-F5344CB8AC3E}">
        <p14:creationId xmlns:p14="http://schemas.microsoft.com/office/powerpoint/2010/main" val="3386332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332814F5-83AD-C741-BD71-5D2ADA914543}" type="datetimeFigureOut">
              <a:rPr lang="en-US" smtClean="0"/>
              <a:t>2/10/2023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09058A-BCBD-024A-B03E-AE4CC66E77F1}" type="slidenum">
              <a:rPr lang="en-US" smtClean="0"/>
              <a:t>‹#›</a:t>
            </a:fld>
            <a:endParaRPr lang="en-US"/>
          </a:p>
        </p:txBody>
      </p:sp>
    </p:spTree>
    <p:extLst>
      <p:ext uri="{BB962C8B-B14F-4D97-AF65-F5344CB8AC3E}">
        <p14:creationId xmlns:p14="http://schemas.microsoft.com/office/powerpoint/2010/main" val="2133593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332814F5-83AD-C741-BD71-5D2ADA914543}" type="datetimeFigureOut">
              <a:rPr lang="en-US" smtClean="0"/>
              <a:t>2/10/2023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09058A-BCBD-024A-B03E-AE4CC66E77F1}" type="slidenum">
              <a:rPr lang="en-US" smtClean="0"/>
              <a:t>‹#›</a:t>
            </a:fld>
            <a:endParaRPr lang="en-US"/>
          </a:p>
        </p:txBody>
      </p:sp>
    </p:spTree>
    <p:extLst>
      <p:ext uri="{BB962C8B-B14F-4D97-AF65-F5344CB8AC3E}">
        <p14:creationId xmlns:p14="http://schemas.microsoft.com/office/powerpoint/2010/main" val="839865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2814F5-83AD-C741-BD71-5D2ADA914543}" type="datetimeFigureOut">
              <a:rPr lang="en-US" smtClean="0"/>
              <a:t>2/10/2023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09058A-BCBD-024A-B03E-AE4CC66E77F1}" type="slidenum">
              <a:rPr lang="en-US" smtClean="0"/>
              <a:t>‹#›</a:t>
            </a:fld>
            <a:endParaRPr lang="en-US"/>
          </a:p>
        </p:txBody>
      </p:sp>
    </p:spTree>
    <p:extLst>
      <p:ext uri="{BB962C8B-B14F-4D97-AF65-F5344CB8AC3E}">
        <p14:creationId xmlns:p14="http://schemas.microsoft.com/office/powerpoint/2010/main" val="3179387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332814F5-83AD-C741-BD71-5D2ADA914543}" type="datetimeFigureOut">
              <a:rPr lang="en-US" smtClean="0"/>
              <a:t>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09058A-BCBD-024A-B03E-AE4CC66E77F1}" type="slidenum">
              <a:rPr lang="en-US" smtClean="0"/>
              <a:t>‹#›</a:t>
            </a:fld>
            <a:endParaRPr lang="en-US"/>
          </a:p>
        </p:txBody>
      </p:sp>
    </p:spTree>
    <p:extLst>
      <p:ext uri="{BB962C8B-B14F-4D97-AF65-F5344CB8AC3E}">
        <p14:creationId xmlns:p14="http://schemas.microsoft.com/office/powerpoint/2010/main" val="3064604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332814F5-83AD-C741-BD71-5D2ADA914543}" type="datetimeFigureOut">
              <a:rPr lang="en-US" smtClean="0"/>
              <a:t>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09058A-BCBD-024A-B03E-AE4CC66E77F1}" type="slidenum">
              <a:rPr lang="en-US" smtClean="0"/>
              <a:t>‹#›</a:t>
            </a:fld>
            <a:endParaRPr lang="en-US"/>
          </a:p>
        </p:txBody>
      </p:sp>
    </p:spTree>
    <p:extLst>
      <p:ext uri="{BB962C8B-B14F-4D97-AF65-F5344CB8AC3E}">
        <p14:creationId xmlns:p14="http://schemas.microsoft.com/office/powerpoint/2010/main" val="3723939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2814F5-83AD-C741-BD71-5D2ADA914543}" type="datetimeFigureOut">
              <a:rPr lang="en-US" smtClean="0"/>
              <a:t>2/10/2023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09058A-BCBD-024A-B03E-AE4CC66E77F1}" type="slidenum">
              <a:rPr lang="en-US" smtClean="0"/>
              <a:t>‹#›</a:t>
            </a:fld>
            <a:endParaRPr lang="en-US"/>
          </a:p>
        </p:txBody>
      </p:sp>
    </p:spTree>
    <p:extLst>
      <p:ext uri="{BB962C8B-B14F-4D97-AF65-F5344CB8AC3E}">
        <p14:creationId xmlns:p14="http://schemas.microsoft.com/office/powerpoint/2010/main" val="3817880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newmediaresearch.educ.monash.edu.au/feedback/"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9.tiff"/></Relationships>
</file>

<file path=ppt/slides/_rels/slide16.xml.rels><?xml version="1.0" encoding="UTF-8" standalone="yes"?>
<Relationships xmlns="http://schemas.openxmlformats.org/package/2006/relationships"><Relationship Id="rId2" Type="http://schemas.openxmlformats.org/officeDocument/2006/relationships/hyperlink" Target="http://newmediaresearch.educ.monash.edu.au/feedback/feedback-possibilities/case-studies-of-effective-feedback/"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feedbackforlearning.or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8393" y="695107"/>
            <a:ext cx="10690170" cy="2222264"/>
          </a:xfrm>
        </p:spPr>
        <p:txBody>
          <a:bodyPr>
            <a:noAutofit/>
          </a:bodyPr>
          <a:lstStyle/>
          <a:p>
            <a:r>
              <a:rPr lang="en-US" b="1" dirty="0"/>
              <a:t>New ways of thinking about </a:t>
            </a:r>
            <a:r>
              <a:rPr lang="en-US" b="1"/>
              <a:t>feedback </a:t>
            </a:r>
            <a:br>
              <a:rPr lang="en-US" b="1"/>
            </a:br>
            <a:r>
              <a:rPr lang="en-US" b="1"/>
              <a:t>for </a:t>
            </a:r>
            <a:r>
              <a:rPr lang="en-US" b="1" dirty="0"/>
              <a:t>student learning</a:t>
            </a:r>
            <a:endParaRPr lang="en-AU" b="1" dirty="0"/>
          </a:p>
        </p:txBody>
      </p:sp>
      <p:sp>
        <p:nvSpPr>
          <p:cNvPr id="3" name="Subtitle 2"/>
          <p:cNvSpPr>
            <a:spLocks noGrp="1"/>
          </p:cNvSpPr>
          <p:nvPr>
            <p:ph type="subTitle" idx="1"/>
          </p:nvPr>
        </p:nvSpPr>
        <p:spPr>
          <a:xfrm>
            <a:off x="2895599" y="3744686"/>
            <a:ext cx="7956885" cy="1802674"/>
          </a:xfrm>
        </p:spPr>
        <p:txBody>
          <a:bodyPr>
            <a:normAutofit/>
          </a:bodyPr>
          <a:lstStyle/>
          <a:p>
            <a:pPr algn="l"/>
            <a:r>
              <a:rPr lang="en-US" sz="2400" dirty="0">
                <a:solidFill>
                  <a:schemeClr val="tx1"/>
                </a:solidFill>
              </a:rPr>
              <a:t>David </a:t>
            </a:r>
            <a:r>
              <a:rPr lang="en-US" sz="2400" dirty="0" err="1">
                <a:solidFill>
                  <a:schemeClr val="tx1"/>
                </a:solidFill>
              </a:rPr>
              <a:t>Boud</a:t>
            </a:r>
            <a:endParaRPr lang="en-US" sz="2400" dirty="0">
              <a:solidFill>
                <a:schemeClr val="tx1"/>
              </a:solidFill>
            </a:endParaRPr>
          </a:p>
          <a:p>
            <a:pPr algn="l"/>
            <a:r>
              <a:rPr lang="en-US" sz="1800" dirty="0">
                <a:solidFill>
                  <a:schemeClr val="tx1"/>
                </a:solidFill>
              </a:rPr>
              <a:t>Director, Centre for Research in Assessment and Digital Learning, Deakin University</a:t>
            </a:r>
          </a:p>
          <a:p>
            <a:pPr algn="l"/>
            <a:r>
              <a:rPr lang="en-US" sz="1800" dirty="0">
                <a:solidFill>
                  <a:schemeClr val="tx1"/>
                </a:solidFill>
              </a:rPr>
              <a:t>Emeritus Professor, University of Technology Sydney</a:t>
            </a:r>
            <a:endParaRPr lang="en-US" sz="3800" dirty="0"/>
          </a:p>
          <a:p>
            <a:pPr algn="l"/>
            <a:endParaRPr lang="en-US" sz="3800" dirty="0"/>
          </a:p>
          <a:p>
            <a:endParaRPr lang="en-US" dirty="0"/>
          </a:p>
        </p:txBody>
      </p:sp>
      <p:pic>
        <p:nvPicPr>
          <p:cNvPr id="5" name="Picture 15" descr="Logo vector PDF.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92635" y="5588703"/>
            <a:ext cx="2559226" cy="912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4" descr="Deakin_Corporate_Logo_Keyline[rg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8393" y="5588703"/>
            <a:ext cx="977563" cy="9753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2FACB601-8FBB-9E44-AB5E-F80FA80D903E}"/>
              </a:ext>
            </a:extLst>
          </p:cNvPr>
          <p:cNvPicPr>
            <a:picLocks noChangeAspect="1"/>
          </p:cNvPicPr>
          <p:nvPr/>
        </p:nvPicPr>
        <p:blipFill>
          <a:blip r:embed="rId5"/>
          <a:stretch>
            <a:fillRect/>
          </a:stretch>
        </p:blipFill>
        <p:spPr>
          <a:xfrm>
            <a:off x="9648549" y="5921829"/>
            <a:ext cx="1501859" cy="637417"/>
          </a:xfrm>
          <a:prstGeom prst="rect">
            <a:avLst/>
          </a:prstGeom>
        </p:spPr>
      </p:pic>
    </p:spTree>
    <p:extLst>
      <p:ext uri="{BB962C8B-B14F-4D97-AF65-F5344CB8AC3E}">
        <p14:creationId xmlns:p14="http://schemas.microsoft.com/office/powerpoint/2010/main" val="2725391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Evolution of feedback designs: Mark 1</a:t>
            </a:r>
          </a:p>
        </p:txBody>
      </p:sp>
      <p:sp>
        <p:nvSpPr>
          <p:cNvPr id="3" name="Content Placeholder 2"/>
          <p:cNvSpPr>
            <a:spLocks noGrp="1"/>
          </p:cNvSpPr>
          <p:nvPr>
            <p:ph sz="half" idx="1"/>
          </p:nvPr>
        </p:nvSpPr>
        <p:spPr/>
        <p:txBody>
          <a:bodyPr>
            <a:normAutofit/>
          </a:bodyPr>
          <a:lstStyle/>
          <a:p>
            <a:r>
              <a:rPr lang="en-US"/>
              <a:t>Hopefully useful information</a:t>
            </a:r>
          </a:p>
          <a:p>
            <a:r>
              <a:rPr lang="en-US"/>
              <a:t>Given/done to receivers</a:t>
            </a:r>
          </a:p>
          <a:p>
            <a:r>
              <a:rPr lang="en-US"/>
              <a:t>Sequenced to require improvement</a:t>
            </a:r>
          </a:p>
          <a:p>
            <a:r>
              <a:rPr lang="en-US"/>
              <a:t>Given in time to allow for improved work</a:t>
            </a:r>
          </a:p>
          <a:p>
            <a:endParaRPr lang="en-US"/>
          </a:p>
          <a:p>
            <a:pPr marL="0" indent="0" algn="r">
              <a:buNone/>
            </a:pPr>
            <a:r>
              <a:rPr lang="en-US" sz="1600"/>
              <a:t>(Boud &amp; Molloy, 2013)</a:t>
            </a:r>
          </a:p>
          <a:p>
            <a:endParaRPr lang="en-US"/>
          </a:p>
        </p:txBody>
      </p:sp>
      <p:graphicFrame>
        <p:nvGraphicFramePr>
          <p:cNvPr id="18" name="Content Placeholder 3"/>
          <p:cNvGraphicFramePr>
            <a:graphicFrameLocks/>
          </p:cNvGraphicFramePr>
          <p:nvPr/>
        </p:nvGraphicFramePr>
        <p:xfrm>
          <a:off x="4824042" y="2041257"/>
          <a:ext cx="6758358" cy="3761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3" name="Group 22"/>
          <p:cNvGrpSpPr/>
          <p:nvPr/>
        </p:nvGrpSpPr>
        <p:grpSpPr>
          <a:xfrm>
            <a:off x="7523832" y="2514533"/>
            <a:ext cx="1064419" cy="627459"/>
            <a:chOff x="4302919" y="1465660"/>
            <a:chExt cx="1064419" cy="627459"/>
          </a:xfrm>
        </p:grpSpPr>
        <p:sp>
          <p:nvSpPr>
            <p:cNvPr id="24" name="Oval Callout 23"/>
            <p:cNvSpPr>
              <a:spLocks noChangeArrowheads="1"/>
            </p:cNvSpPr>
            <p:nvPr/>
          </p:nvSpPr>
          <p:spPr bwMode="auto">
            <a:xfrm>
              <a:off x="4302919" y="1465660"/>
              <a:ext cx="1064419" cy="627459"/>
            </a:xfrm>
            <a:prstGeom prst="wedgeEllipseCallout">
              <a:avLst>
                <a:gd name="adj1" fmla="val 90745"/>
                <a:gd name="adj2" fmla="val 135713"/>
              </a:avLst>
            </a:prstGeom>
            <a:noFill/>
            <a:ln w="9525">
              <a:solidFill>
                <a:srgbClr val="72A26D"/>
              </a:solidFill>
              <a:miter lim="800000"/>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endParaRPr>
            </a:p>
          </p:txBody>
        </p:sp>
        <p:sp>
          <p:nvSpPr>
            <p:cNvPr id="25" name="TextBox 4"/>
            <p:cNvSpPr txBox="1">
              <a:spLocks noChangeArrowheads="1"/>
            </p:cNvSpPr>
            <p:nvPr/>
          </p:nvSpPr>
          <p:spPr bwMode="auto">
            <a:xfrm>
              <a:off x="4414964" y="1488070"/>
              <a:ext cx="862739"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US" altLang="en-US" sz="1050"/>
                <a:t>Overlap of learning outcomes</a:t>
              </a:r>
            </a:p>
          </p:txBody>
        </p:sp>
      </p:grpSp>
      <p:grpSp>
        <p:nvGrpSpPr>
          <p:cNvPr id="26" name="Group 25"/>
          <p:cNvGrpSpPr/>
          <p:nvPr/>
        </p:nvGrpSpPr>
        <p:grpSpPr>
          <a:xfrm>
            <a:off x="6170092" y="3111034"/>
            <a:ext cx="1064419" cy="627460"/>
            <a:chOff x="2949179" y="2062163"/>
            <a:chExt cx="1064419" cy="627460"/>
          </a:xfrm>
        </p:grpSpPr>
        <p:sp>
          <p:nvSpPr>
            <p:cNvPr id="27" name="Oval Callout 26"/>
            <p:cNvSpPr>
              <a:spLocks noChangeArrowheads="1"/>
            </p:cNvSpPr>
            <p:nvPr/>
          </p:nvSpPr>
          <p:spPr bwMode="auto">
            <a:xfrm>
              <a:off x="2949179" y="2062163"/>
              <a:ext cx="1064419" cy="627460"/>
            </a:xfrm>
            <a:prstGeom prst="wedgeEllipseCallout">
              <a:avLst>
                <a:gd name="adj1" fmla="val 90745"/>
                <a:gd name="adj2" fmla="val 135713"/>
              </a:avLst>
            </a:prstGeom>
            <a:noFill/>
            <a:ln w="9525">
              <a:solidFill>
                <a:srgbClr val="72A26D"/>
              </a:solidFill>
              <a:miter lim="800000"/>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endParaRPr>
            </a:p>
          </p:txBody>
        </p:sp>
        <p:sp>
          <p:nvSpPr>
            <p:cNvPr id="28" name="TextBox 13"/>
            <p:cNvSpPr txBox="1">
              <a:spLocks noChangeArrowheads="1"/>
            </p:cNvSpPr>
            <p:nvPr/>
          </p:nvSpPr>
          <p:spPr bwMode="auto">
            <a:xfrm>
              <a:off x="3061224" y="2084573"/>
              <a:ext cx="862739"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US" altLang="en-US" sz="1050"/>
                <a:t>Overlap of learning outcomes</a:t>
              </a:r>
            </a:p>
          </p:txBody>
        </p:sp>
      </p:grpSp>
    </p:spTree>
    <p:extLst>
      <p:ext uri="{BB962C8B-B14F-4D97-AF65-F5344CB8AC3E}">
        <p14:creationId xmlns:p14="http://schemas.microsoft.com/office/powerpoint/2010/main" val="272356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0630" y="505675"/>
            <a:ext cx="9664970" cy="1286160"/>
          </a:xfrm>
        </p:spPr>
        <p:txBody>
          <a:bodyPr anchor="b">
            <a:normAutofit/>
          </a:bodyPr>
          <a:lstStyle/>
          <a:p>
            <a:pPr>
              <a:lnSpc>
                <a:spcPct val="90000"/>
              </a:lnSpc>
            </a:pPr>
            <a:r>
              <a:rPr lang="en-US" sz="4100" dirty="0"/>
              <a:t>Evolution of feedback designs: Mark 2</a:t>
            </a:r>
          </a:p>
        </p:txBody>
      </p:sp>
      <p:sp>
        <p:nvSpPr>
          <p:cNvPr id="3" name="Content Placeholder 2"/>
          <p:cNvSpPr>
            <a:spLocks noGrp="1"/>
          </p:cNvSpPr>
          <p:nvPr>
            <p:ph idx="1"/>
          </p:nvPr>
        </p:nvSpPr>
        <p:spPr>
          <a:xfrm>
            <a:off x="850631" y="2115118"/>
            <a:ext cx="10701290" cy="4108702"/>
          </a:xfrm>
        </p:spPr>
        <p:txBody>
          <a:bodyPr>
            <a:normAutofit lnSpcReduction="10000"/>
          </a:bodyPr>
          <a:lstStyle/>
          <a:p>
            <a:r>
              <a:rPr lang="en-US" dirty="0"/>
              <a:t>Feedback Mark 1 (</a:t>
            </a:r>
            <a:r>
              <a:rPr lang="en-US" dirty="0" err="1"/>
              <a:t>ie</a:t>
            </a:r>
            <a:r>
              <a:rPr lang="en-US" dirty="0"/>
              <a:t>. noticing student actions) </a:t>
            </a:r>
            <a:r>
              <a:rPr lang="en-US" b="1" i="1" dirty="0"/>
              <a:t>plus</a:t>
            </a:r>
            <a:r>
              <a:rPr lang="en-US" dirty="0"/>
              <a:t>:</a:t>
            </a:r>
          </a:p>
          <a:p>
            <a:pPr lvl="1"/>
            <a:r>
              <a:rPr lang="en-US" sz="3200" dirty="0"/>
              <a:t>Strong student agency/participation</a:t>
            </a:r>
          </a:p>
          <a:p>
            <a:pPr lvl="1"/>
            <a:r>
              <a:rPr lang="en-US" sz="3200" dirty="0"/>
              <a:t>Dialogic</a:t>
            </a:r>
          </a:p>
          <a:p>
            <a:pPr lvl="1"/>
            <a:r>
              <a:rPr lang="en-US" sz="3200" dirty="0"/>
              <a:t>Multiple sources: Peers, self, experts</a:t>
            </a:r>
          </a:p>
          <a:p>
            <a:pPr lvl="1"/>
            <a:r>
              <a:rPr lang="en-US" sz="3200" dirty="0"/>
              <a:t>Forward-looking focus on learning and change</a:t>
            </a:r>
          </a:p>
          <a:p>
            <a:pPr lvl="1"/>
            <a:r>
              <a:rPr lang="en-US" sz="3200" dirty="0"/>
              <a:t>Emphasis on developing students’ evaluative judgement</a:t>
            </a:r>
          </a:p>
          <a:p>
            <a:pPr lvl="1"/>
            <a:endParaRPr lang="en-US" sz="2000" dirty="0"/>
          </a:p>
          <a:p>
            <a:pPr marL="457200" lvl="1" indent="0" algn="r">
              <a:buNone/>
            </a:pPr>
            <a:r>
              <a:rPr lang="en-US" sz="2000" dirty="0"/>
              <a:t>(</a:t>
            </a:r>
            <a:r>
              <a:rPr lang="en-US" sz="2000" dirty="0" err="1"/>
              <a:t>Boud</a:t>
            </a:r>
            <a:r>
              <a:rPr lang="en-US" sz="2000" dirty="0"/>
              <a:t> &amp; Molloy, 2013)</a:t>
            </a:r>
          </a:p>
          <a:p>
            <a:pPr lvl="1"/>
            <a:endParaRPr lang="en-US" sz="2000" dirty="0"/>
          </a:p>
        </p:txBody>
      </p:sp>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7ED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84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A280F-1177-E646-B93B-48DCD6AA1714}"/>
              </a:ext>
            </a:extLst>
          </p:cNvPr>
          <p:cNvSpPr>
            <a:spLocks noGrp="1"/>
          </p:cNvSpPr>
          <p:nvPr>
            <p:ph type="title"/>
          </p:nvPr>
        </p:nvSpPr>
        <p:spPr/>
        <p:txBody>
          <a:bodyPr/>
          <a:lstStyle/>
          <a:p>
            <a:r>
              <a:rPr lang="en-US"/>
              <a:t>3. What is feedback now?</a:t>
            </a:r>
          </a:p>
        </p:txBody>
      </p:sp>
      <p:sp>
        <p:nvSpPr>
          <p:cNvPr id="3" name="Content Placeholder 2">
            <a:extLst>
              <a:ext uri="{FF2B5EF4-FFF2-40B4-BE49-F238E27FC236}">
                <a16:creationId xmlns:a16="http://schemas.microsoft.com/office/drawing/2014/main" id="{1C7D00DE-63C1-F949-9FAF-5185BCA35A6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41289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idx="4294967295"/>
          </p:nvPr>
        </p:nvSpPr>
        <p:spPr>
          <a:xfrm>
            <a:off x="1047280" y="759805"/>
            <a:ext cx="10306520" cy="1325563"/>
          </a:xfrm>
          <a:prstGeom prst="rect">
            <a:avLst/>
          </a:prstGeom>
        </p:spPr>
        <p:txBody>
          <a:bodyPr vert="horz" lIns="91440" tIns="45720" rIns="91440" bIns="45720" rtlCol="0" anchor="ctr">
            <a:normAutofit/>
          </a:bodyPr>
          <a:lstStyle/>
          <a:p>
            <a:pPr algn="l" defTabSz="914400">
              <a:lnSpc>
                <a:spcPct val="90000"/>
              </a:lnSpc>
            </a:pPr>
            <a:r>
              <a:rPr lang="en-US" sz="4000">
                <a:solidFill>
                  <a:srgbClr val="FFFFFF"/>
                </a:solidFill>
              </a:rPr>
              <a:t>Need for a new definition</a:t>
            </a:r>
          </a:p>
        </p:txBody>
      </p:sp>
      <p:sp>
        <p:nvSpPr>
          <p:cNvPr id="3" name="Content Placeholder 2"/>
          <p:cNvSpPr>
            <a:spLocks noGrp="1"/>
          </p:cNvSpPr>
          <p:nvPr>
            <p:ph idx="4294967295"/>
          </p:nvPr>
        </p:nvSpPr>
        <p:spPr>
          <a:xfrm>
            <a:off x="1119322" y="2695074"/>
            <a:ext cx="4905727" cy="3705726"/>
          </a:xfrm>
          <a:prstGeom prst="rect">
            <a:avLst/>
          </a:prstGeom>
        </p:spPr>
        <p:txBody>
          <a:bodyPr vert="horz" lIns="91440" tIns="45720" rIns="91440" bIns="45720" rtlCol="0">
            <a:normAutofit fontScale="32500" lnSpcReduction="20000"/>
          </a:bodyPr>
          <a:lstStyle/>
          <a:p>
            <a:pPr marL="0" indent="0" defTabSz="914400">
              <a:lnSpc>
                <a:spcPct val="120000"/>
              </a:lnSpc>
              <a:spcBef>
                <a:spcPts val="0"/>
              </a:spcBef>
              <a:buNone/>
            </a:pPr>
            <a:r>
              <a:rPr lang="en-US" sz="8600"/>
              <a:t>“Feedback is a </a:t>
            </a:r>
            <a:r>
              <a:rPr lang="en-US" sz="8600" b="1" i="1"/>
              <a:t>process</a:t>
            </a:r>
          </a:p>
          <a:p>
            <a:pPr marL="0" indent="0" defTabSz="914400">
              <a:lnSpc>
                <a:spcPct val="120000"/>
              </a:lnSpc>
              <a:spcBef>
                <a:spcPts val="0"/>
              </a:spcBef>
              <a:buNone/>
            </a:pPr>
            <a:r>
              <a:rPr lang="en-US" sz="8600"/>
              <a:t>in which </a:t>
            </a:r>
            <a:r>
              <a:rPr lang="en-US" sz="8600" b="1" i="1"/>
              <a:t>learners</a:t>
            </a:r>
            <a:r>
              <a:rPr lang="en-US" sz="8600" i="1"/>
              <a:t> </a:t>
            </a:r>
            <a:r>
              <a:rPr lang="en-US" sz="8600" b="1" i="1"/>
              <a:t>make sense of information</a:t>
            </a:r>
          </a:p>
          <a:p>
            <a:pPr marL="0" indent="0" defTabSz="914400">
              <a:lnSpc>
                <a:spcPct val="120000"/>
              </a:lnSpc>
              <a:spcBef>
                <a:spcPts val="0"/>
              </a:spcBef>
              <a:buNone/>
            </a:pPr>
            <a:r>
              <a:rPr lang="en-US" sz="8600"/>
              <a:t>about their </a:t>
            </a:r>
            <a:r>
              <a:rPr lang="en-US" sz="8600" b="1" i="1"/>
              <a:t>performance</a:t>
            </a:r>
            <a:r>
              <a:rPr lang="en-US" sz="8600"/>
              <a:t> </a:t>
            </a:r>
          </a:p>
          <a:p>
            <a:pPr marL="0" indent="0" defTabSz="914400">
              <a:lnSpc>
                <a:spcPct val="120000"/>
              </a:lnSpc>
              <a:spcBef>
                <a:spcPts val="0"/>
              </a:spcBef>
              <a:buNone/>
            </a:pPr>
            <a:r>
              <a:rPr lang="en-US" sz="8600"/>
              <a:t>and </a:t>
            </a:r>
            <a:r>
              <a:rPr lang="en-US" sz="8600" b="1" i="1"/>
              <a:t>use</a:t>
            </a:r>
            <a:r>
              <a:rPr lang="en-US" sz="8600"/>
              <a:t> it </a:t>
            </a:r>
          </a:p>
          <a:p>
            <a:pPr marL="0" indent="0" defTabSz="914400">
              <a:lnSpc>
                <a:spcPct val="120000"/>
              </a:lnSpc>
              <a:spcBef>
                <a:spcPts val="0"/>
              </a:spcBef>
              <a:buNone/>
            </a:pPr>
            <a:r>
              <a:rPr lang="en-US" sz="8600"/>
              <a:t>to </a:t>
            </a:r>
            <a:r>
              <a:rPr lang="en-US" sz="8600" b="1" i="1"/>
              <a:t>enhance</a:t>
            </a:r>
            <a:r>
              <a:rPr lang="en-US" sz="8600"/>
              <a:t> the quality of their </a:t>
            </a:r>
            <a:r>
              <a:rPr lang="en-US" sz="8600" b="1" i="1"/>
              <a:t>work</a:t>
            </a:r>
            <a:r>
              <a:rPr lang="en-US" sz="8600" i="1"/>
              <a:t> </a:t>
            </a:r>
            <a:r>
              <a:rPr lang="en-US" sz="8600" b="1" i="1"/>
              <a:t>or</a:t>
            </a:r>
            <a:r>
              <a:rPr lang="en-US" sz="8600" i="1"/>
              <a:t> </a:t>
            </a:r>
            <a:r>
              <a:rPr lang="en-US" sz="8600" b="1" i="1"/>
              <a:t>learning strategies</a:t>
            </a:r>
            <a:r>
              <a:rPr lang="en-US" sz="8600"/>
              <a:t>.” </a:t>
            </a:r>
          </a:p>
          <a:p>
            <a:pPr marL="0" indent="0" defTabSz="914400">
              <a:lnSpc>
                <a:spcPct val="90000"/>
              </a:lnSpc>
              <a:buNone/>
            </a:pPr>
            <a:r>
              <a:rPr lang="en-US" sz="2200"/>
              <a:t>							</a:t>
            </a:r>
          </a:p>
        </p:txBody>
      </p:sp>
      <p:pic>
        <p:nvPicPr>
          <p:cNvPr id="4" name="Picture 3">
            <a:extLst>
              <a:ext uri="{FF2B5EF4-FFF2-40B4-BE49-F238E27FC236}">
                <a16:creationId xmlns:a16="http://schemas.microsoft.com/office/drawing/2014/main" id="{4A4AB76D-244D-D949-99F9-0D9FEFAF749F}"/>
              </a:ext>
            </a:extLst>
          </p:cNvPr>
          <p:cNvPicPr>
            <a:picLocks noChangeAspect="1"/>
          </p:cNvPicPr>
          <p:nvPr/>
        </p:nvPicPr>
        <p:blipFill rotWithShape="1">
          <a:blip r:embed="rId3">
            <a:extLst>
              <a:ext uri="{28A0092B-C50C-407E-A947-70E740481C1C}">
                <a14:useLocalDpi xmlns:a14="http://schemas.microsoft.com/office/drawing/2010/main"/>
              </a:ext>
            </a:extLst>
          </a:blip>
          <a:srcRect l="13156" r="3284" b="-3"/>
          <a:stretch/>
        </p:blipFill>
        <p:spPr>
          <a:xfrm>
            <a:off x="6166951" y="2543175"/>
            <a:ext cx="4802404" cy="3563372"/>
          </a:xfrm>
          <a:prstGeom prst="rect">
            <a:avLst/>
          </a:prstGeom>
        </p:spPr>
      </p:pic>
      <p:sp>
        <p:nvSpPr>
          <p:cNvPr id="5" name="Rectangle 4">
            <a:extLst>
              <a:ext uri="{FF2B5EF4-FFF2-40B4-BE49-F238E27FC236}">
                <a16:creationId xmlns:a16="http://schemas.microsoft.com/office/drawing/2014/main" id="{4A3454C5-9FAD-5441-8102-02F6C1C30960}"/>
              </a:ext>
            </a:extLst>
          </p:cNvPr>
          <p:cNvSpPr/>
          <p:nvPr/>
        </p:nvSpPr>
        <p:spPr>
          <a:xfrm>
            <a:off x="7300072" y="2812887"/>
            <a:ext cx="1690656" cy="369332"/>
          </a:xfrm>
          <a:prstGeom prst="rect">
            <a:avLst/>
          </a:prstGeom>
        </p:spPr>
        <p:txBody>
          <a:bodyPr wrap="none">
            <a:spAutoFit/>
          </a:bodyPr>
          <a:lstStyle/>
          <a:p>
            <a:r>
              <a:rPr lang="en-US" b="1"/>
              <a:t>This is feedback</a:t>
            </a:r>
          </a:p>
        </p:txBody>
      </p:sp>
    </p:spTree>
    <p:extLst>
      <p:ext uri="{BB962C8B-B14F-4D97-AF65-F5344CB8AC3E}">
        <p14:creationId xmlns:p14="http://schemas.microsoft.com/office/powerpoint/2010/main" val="171082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A280F-1177-E646-B93B-48DCD6AA1714}"/>
              </a:ext>
            </a:extLst>
          </p:cNvPr>
          <p:cNvSpPr>
            <a:spLocks noGrp="1"/>
          </p:cNvSpPr>
          <p:nvPr>
            <p:ph type="title"/>
          </p:nvPr>
        </p:nvSpPr>
        <p:spPr/>
        <p:txBody>
          <a:bodyPr/>
          <a:lstStyle/>
          <a:p>
            <a:r>
              <a:rPr lang="en-US"/>
              <a:t>4. Designing feedback that works</a:t>
            </a:r>
          </a:p>
        </p:txBody>
      </p:sp>
      <p:sp>
        <p:nvSpPr>
          <p:cNvPr id="3" name="Content Placeholder 2">
            <a:extLst>
              <a:ext uri="{FF2B5EF4-FFF2-40B4-BE49-F238E27FC236}">
                <a16:creationId xmlns:a16="http://schemas.microsoft.com/office/drawing/2014/main" id="{1C7D00DE-63C1-F949-9FAF-5185BCA35A68}"/>
              </a:ext>
            </a:extLst>
          </p:cNvPr>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3233294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439862"/>
          </a:xfrm>
        </p:spPr>
        <p:txBody>
          <a:bodyPr>
            <a:normAutofit/>
          </a:bodyPr>
          <a:lstStyle/>
          <a:p>
            <a:r>
              <a:rPr lang="en-US" dirty="0"/>
              <a:t>Examples of effective feedback practices</a:t>
            </a:r>
            <a:br>
              <a:rPr lang="en-US" dirty="0"/>
            </a:br>
            <a:endParaRPr lang="en-US" dirty="0"/>
          </a:p>
        </p:txBody>
      </p:sp>
      <p:sp>
        <p:nvSpPr>
          <p:cNvPr id="3" name="Content Placeholder 2"/>
          <p:cNvSpPr>
            <a:spLocks noGrp="1"/>
          </p:cNvSpPr>
          <p:nvPr>
            <p:ph sz="half" idx="1"/>
          </p:nvPr>
        </p:nvSpPr>
        <p:spPr>
          <a:xfrm>
            <a:off x="262379" y="1714500"/>
            <a:ext cx="5748687" cy="4824044"/>
          </a:xfrm>
        </p:spPr>
        <p:txBody>
          <a:bodyPr>
            <a:normAutofit fontScale="92500"/>
          </a:bodyPr>
          <a:lstStyle/>
          <a:p>
            <a:pPr>
              <a:lnSpc>
                <a:spcPct val="120000"/>
              </a:lnSpc>
              <a:spcBef>
                <a:spcPts val="600"/>
              </a:spcBef>
              <a:spcAft>
                <a:spcPts val="600"/>
              </a:spcAft>
            </a:pPr>
            <a:r>
              <a:rPr lang="en-US" dirty="0"/>
              <a:t>Survey with 4,514 student responses in two large universities identified examples of feedback working well</a:t>
            </a:r>
          </a:p>
          <a:p>
            <a:pPr>
              <a:lnSpc>
                <a:spcPct val="120000"/>
              </a:lnSpc>
              <a:spcBef>
                <a:spcPts val="600"/>
              </a:spcBef>
              <a:spcAft>
                <a:spcPts val="600"/>
              </a:spcAft>
            </a:pPr>
            <a:r>
              <a:rPr lang="en-US" dirty="0"/>
              <a:t>In-depth interviews with multiple teaching staff and students to understand what is occurring and why</a:t>
            </a:r>
          </a:p>
          <a:p>
            <a:pPr>
              <a:lnSpc>
                <a:spcPct val="120000"/>
              </a:lnSpc>
              <a:spcBef>
                <a:spcPts val="600"/>
              </a:spcBef>
              <a:spcAft>
                <a:spcPts val="600"/>
              </a:spcAft>
            </a:pPr>
            <a:r>
              <a:rPr lang="en-US" dirty="0"/>
              <a:t>Case studies of exemplars of effective feedback and lessons learnt in enabling feedback</a:t>
            </a:r>
          </a:p>
        </p:txBody>
      </p:sp>
      <p:pic>
        <p:nvPicPr>
          <p:cNvPr id="5" name="Content Placeholder 4">
            <a:hlinkClick r:id="rId3"/>
          </p:cNvPr>
          <p:cNvPicPr>
            <a:picLocks noGrp="1" noChangeAspect="1"/>
          </p:cNvPicPr>
          <p:nvPr>
            <p:ph sz="half" idx="2"/>
          </p:nvPr>
        </p:nvPicPr>
        <p:blipFill>
          <a:blip r:embed="rId4"/>
          <a:stretch>
            <a:fillRect/>
          </a:stretch>
        </p:blipFill>
        <p:spPr>
          <a:xfrm>
            <a:off x="6180935" y="1714500"/>
            <a:ext cx="5748686" cy="4709745"/>
          </a:xfrm>
          <a:prstGeom prst="rect">
            <a:avLst/>
          </a:prstGeom>
        </p:spPr>
      </p:pic>
    </p:spTree>
    <p:extLst>
      <p:ext uri="{BB962C8B-B14F-4D97-AF65-F5344CB8AC3E}">
        <p14:creationId xmlns:p14="http://schemas.microsoft.com/office/powerpoint/2010/main" val="1124018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51047"/>
          </a:xfrm>
        </p:spPr>
        <p:txBody>
          <a:bodyPr/>
          <a:lstStyle/>
          <a:p>
            <a:r>
              <a:rPr lang="en-US" dirty="0"/>
              <a:t>Case studies of effective feedback</a:t>
            </a:r>
          </a:p>
        </p:txBody>
      </p:sp>
      <p:sp>
        <p:nvSpPr>
          <p:cNvPr id="3" name="Content Placeholder 2"/>
          <p:cNvSpPr>
            <a:spLocks noGrp="1"/>
          </p:cNvSpPr>
          <p:nvPr>
            <p:ph idx="1"/>
          </p:nvPr>
        </p:nvSpPr>
        <p:spPr>
          <a:xfrm>
            <a:off x="1225685" y="1459149"/>
            <a:ext cx="10356714" cy="5124213"/>
          </a:xfrm>
        </p:spPr>
        <p:txBody>
          <a:bodyPr>
            <a:normAutofit fontScale="32500" lnSpcReduction="20000"/>
          </a:bodyPr>
          <a:lstStyle/>
          <a:p>
            <a:pPr marL="514350" indent="-514350">
              <a:lnSpc>
                <a:spcPct val="120000"/>
              </a:lnSpc>
              <a:spcBef>
                <a:spcPts val="600"/>
              </a:spcBef>
              <a:buFont typeface="+mj-lt"/>
              <a:buAutoNum type="arabicPeriod"/>
            </a:pPr>
            <a:r>
              <a:rPr lang="en-US" sz="6000" dirty="0">
                <a:latin typeface="Arial" charset="0"/>
              </a:rPr>
              <a:t>Developmental and diverse feedback: </a:t>
            </a:r>
            <a:br>
              <a:rPr lang="en-US" sz="6000" dirty="0">
                <a:latin typeface="Arial" charset="0"/>
              </a:rPr>
            </a:br>
            <a:r>
              <a:rPr lang="en-US" sz="6000" dirty="0">
                <a:latin typeface="Arial" charset="0"/>
              </a:rPr>
              <a:t>helping first-year learners to transition into higher education</a:t>
            </a:r>
          </a:p>
          <a:p>
            <a:pPr marL="514350" indent="-514350">
              <a:lnSpc>
                <a:spcPct val="120000"/>
              </a:lnSpc>
              <a:spcBef>
                <a:spcPts val="600"/>
              </a:spcBef>
              <a:buFont typeface="+mj-lt"/>
              <a:buAutoNum type="arabicPeriod"/>
            </a:pPr>
            <a:r>
              <a:rPr lang="en-US" sz="6000" dirty="0" err="1">
                <a:latin typeface="Arial" charset="0"/>
              </a:rPr>
              <a:t>Personalised</a:t>
            </a:r>
            <a:r>
              <a:rPr lang="en-US" sz="6000" dirty="0">
                <a:latin typeface="Arial" charset="0"/>
              </a:rPr>
              <a:t> feedback at scale: </a:t>
            </a:r>
            <a:br>
              <a:rPr lang="en-US" sz="6000" dirty="0">
                <a:latin typeface="Arial" charset="0"/>
              </a:rPr>
            </a:br>
            <a:r>
              <a:rPr lang="en-US" sz="6000" dirty="0">
                <a:latin typeface="Arial" charset="0"/>
              </a:rPr>
              <a:t>moderating audio feedback in first-year</a:t>
            </a:r>
          </a:p>
          <a:p>
            <a:pPr marL="514350" indent="-514350">
              <a:lnSpc>
                <a:spcPct val="120000"/>
              </a:lnSpc>
              <a:spcBef>
                <a:spcPts val="600"/>
              </a:spcBef>
              <a:buFont typeface="+mj-lt"/>
              <a:buAutoNum type="arabicPeriod"/>
            </a:pPr>
            <a:r>
              <a:rPr lang="en-US" sz="6000" dirty="0">
                <a:latin typeface="Arial" charset="0"/>
              </a:rPr>
              <a:t>In-class feedback: </a:t>
            </a:r>
            <a:br>
              <a:rPr lang="en-US" sz="6000" dirty="0">
                <a:latin typeface="Arial" charset="0"/>
              </a:rPr>
            </a:br>
            <a:r>
              <a:rPr lang="en-US" sz="6000" dirty="0">
                <a:latin typeface="Arial" charset="0"/>
              </a:rPr>
              <a:t>a flipped teaching model in first-year</a:t>
            </a:r>
          </a:p>
          <a:p>
            <a:pPr marL="514350" indent="-514350">
              <a:lnSpc>
                <a:spcPct val="120000"/>
              </a:lnSpc>
              <a:spcBef>
                <a:spcPts val="600"/>
              </a:spcBef>
              <a:buFont typeface="+mj-lt"/>
              <a:buAutoNum type="arabicPeriod"/>
            </a:pPr>
            <a:r>
              <a:rPr lang="en-US" sz="6000" dirty="0">
                <a:latin typeface="Arial" charset="0"/>
              </a:rPr>
              <a:t>Authentic feedback through social media in second year </a:t>
            </a:r>
          </a:p>
          <a:p>
            <a:pPr marL="514350" indent="-514350">
              <a:lnSpc>
                <a:spcPct val="120000"/>
              </a:lnSpc>
              <a:spcBef>
                <a:spcPts val="600"/>
              </a:spcBef>
              <a:buFont typeface="+mj-lt"/>
              <a:buAutoNum type="arabicPeriod"/>
            </a:pPr>
            <a:r>
              <a:rPr lang="en-US" sz="6000" dirty="0">
                <a:latin typeface="Arial" charset="0"/>
              </a:rPr>
              <a:t>Layers and loops: </a:t>
            </a:r>
            <a:br>
              <a:rPr lang="en-US" sz="6000" dirty="0">
                <a:latin typeface="Arial" charset="0"/>
              </a:rPr>
            </a:br>
            <a:r>
              <a:rPr lang="en-US" sz="6000" dirty="0">
                <a:latin typeface="Arial" charset="0"/>
              </a:rPr>
              <a:t>scaffolding feedback opportunities in first-year biology</a:t>
            </a:r>
          </a:p>
          <a:p>
            <a:pPr marL="514350" indent="-514350">
              <a:lnSpc>
                <a:spcPct val="120000"/>
              </a:lnSpc>
              <a:spcBef>
                <a:spcPts val="600"/>
              </a:spcBef>
              <a:buFont typeface="+mj-lt"/>
              <a:buAutoNum type="arabicPeriod"/>
            </a:pPr>
            <a:r>
              <a:rPr lang="en-US" sz="6000" dirty="0">
                <a:latin typeface="Arial" charset="0"/>
              </a:rPr>
              <a:t>Multiple prompt strategies across contexts: </a:t>
            </a:r>
            <a:br>
              <a:rPr lang="en-US" sz="6000" dirty="0">
                <a:latin typeface="Arial" charset="0"/>
              </a:rPr>
            </a:br>
            <a:r>
              <a:rPr lang="en-US" sz="6000" dirty="0">
                <a:latin typeface="Arial" charset="0"/>
              </a:rPr>
              <a:t>feedback in classroom, lab and professional practice</a:t>
            </a:r>
          </a:p>
          <a:p>
            <a:pPr marL="514350" indent="-514350">
              <a:lnSpc>
                <a:spcPct val="120000"/>
              </a:lnSpc>
              <a:spcBef>
                <a:spcPts val="600"/>
              </a:spcBef>
              <a:buFont typeface="+mj-lt"/>
              <a:buAutoNum type="arabicPeriod"/>
            </a:pPr>
            <a:r>
              <a:rPr lang="en-US" sz="6000" dirty="0">
                <a:latin typeface="Arial" charset="0"/>
              </a:rPr>
              <a:t>Investing in educators: </a:t>
            </a:r>
            <a:br>
              <a:rPr lang="en-US" sz="6000" dirty="0">
                <a:latin typeface="Arial" charset="0"/>
              </a:rPr>
            </a:br>
            <a:r>
              <a:rPr lang="en-US" sz="6000" dirty="0">
                <a:latin typeface="Arial" charset="0"/>
              </a:rPr>
              <a:t>enhancing feedback practices through the development of strong tutoring teams</a:t>
            </a:r>
          </a:p>
          <a:p>
            <a:pPr marL="0" indent="0" algn="r">
              <a:lnSpc>
                <a:spcPct val="120000"/>
              </a:lnSpc>
              <a:spcBef>
                <a:spcPts val="150"/>
              </a:spcBef>
              <a:buNone/>
            </a:pPr>
            <a:r>
              <a:rPr lang="en-US" sz="2600" dirty="0">
                <a:hlinkClick r:id="rId2"/>
              </a:rPr>
              <a:t>feedbackforlearning.org</a:t>
            </a:r>
            <a:endParaRPr lang="en-US" sz="3800" dirty="0">
              <a:latin typeface="Arial" charset="0"/>
            </a:endParaRPr>
          </a:p>
          <a:p>
            <a:endParaRPr lang="en-US" dirty="0"/>
          </a:p>
        </p:txBody>
      </p:sp>
    </p:spTree>
    <p:extLst>
      <p:ext uri="{BB962C8B-B14F-4D97-AF65-F5344CB8AC3E}">
        <p14:creationId xmlns:p14="http://schemas.microsoft.com/office/powerpoint/2010/main" val="552296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3734A-29C7-D349-BB3B-C3126F896181}"/>
              </a:ext>
            </a:extLst>
          </p:cNvPr>
          <p:cNvSpPr>
            <a:spLocks noGrp="1"/>
          </p:cNvSpPr>
          <p:nvPr>
            <p:ph type="title"/>
          </p:nvPr>
        </p:nvSpPr>
        <p:spPr/>
        <p:txBody>
          <a:bodyPr/>
          <a:lstStyle/>
          <a:p>
            <a:r>
              <a:rPr lang="en-AU"/>
              <a:t>Questions for feedback design</a:t>
            </a:r>
          </a:p>
        </p:txBody>
      </p:sp>
      <p:sp>
        <p:nvSpPr>
          <p:cNvPr id="3" name="Content Placeholder 2">
            <a:extLst>
              <a:ext uri="{FF2B5EF4-FFF2-40B4-BE49-F238E27FC236}">
                <a16:creationId xmlns:a16="http://schemas.microsoft.com/office/drawing/2014/main" id="{11FA777B-9678-C640-8AA9-555A1E068006}"/>
              </a:ext>
            </a:extLst>
          </p:cNvPr>
          <p:cNvSpPr>
            <a:spLocks noGrp="1"/>
          </p:cNvSpPr>
          <p:nvPr>
            <p:ph idx="1"/>
          </p:nvPr>
        </p:nvSpPr>
        <p:spPr>
          <a:xfrm>
            <a:off x="475488" y="1600201"/>
            <a:ext cx="11265408" cy="4525963"/>
          </a:xfrm>
        </p:spPr>
        <p:txBody>
          <a:bodyPr>
            <a:normAutofit lnSpcReduction="10000"/>
          </a:bodyPr>
          <a:lstStyle/>
          <a:p>
            <a:r>
              <a:rPr lang="en-AU"/>
              <a:t>Do learners know the purpose of feedback and their role(s) in it?</a:t>
            </a:r>
          </a:p>
          <a:p>
            <a:r>
              <a:rPr lang="en-AU"/>
              <a:t>Can learners make sense of the information they receive?</a:t>
            </a:r>
          </a:p>
          <a:p>
            <a:r>
              <a:rPr lang="en-AU"/>
              <a:t>Are mechanisms provided through which learners can take action?</a:t>
            </a:r>
          </a:p>
          <a:p>
            <a:r>
              <a:rPr lang="en-AU"/>
              <a:t>What effects should we be looking for to ensure the feedback process has worked?</a:t>
            </a:r>
          </a:p>
          <a:p>
            <a:endParaRPr lang="en-AU"/>
          </a:p>
          <a:p>
            <a:pPr marL="579438" indent="0">
              <a:buNone/>
            </a:pPr>
            <a:r>
              <a:rPr lang="en-AU" sz="1800"/>
              <a:t>From Henderson, M., Molloy, E. ,</a:t>
            </a:r>
            <a:r>
              <a:rPr lang="en-AU" sz="1800" err="1"/>
              <a:t>Ajjawi</a:t>
            </a:r>
            <a:r>
              <a:rPr lang="en-AU" sz="1800"/>
              <a:t>, </a:t>
            </a:r>
            <a:r>
              <a:rPr lang="en-AU" sz="1800" err="1"/>
              <a:t>R.,and</a:t>
            </a:r>
            <a:r>
              <a:rPr lang="en-AU" sz="1800"/>
              <a:t> Boud, D.,(2019). Designing feedback for impact. In Henderson, M., </a:t>
            </a:r>
            <a:r>
              <a:rPr lang="en-AU" sz="1800" err="1"/>
              <a:t>Ajjawi</a:t>
            </a:r>
            <a:r>
              <a:rPr lang="en-AU" sz="1800"/>
              <a:t>, R., Boud, D., and Molloy, E. (Eds.) </a:t>
            </a:r>
            <a:r>
              <a:rPr lang="en-AU" sz="1800" i="1"/>
              <a:t>The Impact of Feedback in Higher Education. </a:t>
            </a:r>
            <a:r>
              <a:rPr lang="en-AU" sz="1800"/>
              <a:t>London: Palgrave Macmillan, 267-285.</a:t>
            </a:r>
          </a:p>
          <a:p>
            <a:endParaRPr lang="en-AU"/>
          </a:p>
        </p:txBody>
      </p:sp>
    </p:spTree>
    <p:extLst>
      <p:ext uri="{BB962C8B-B14F-4D97-AF65-F5344CB8AC3E}">
        <p14:creationId xmlns:p14="http://schemas.microsoft.com/office/powerpoint/2010/main" val="1018677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95A84-B2B7-5847-9170-2CC12C68E711}"/>
              </a:ext>
            </a:extLst>
          </p:cNvPr>
          <p:cNvSpPr>
            <a:spLocks noGrp="1"/>
          </p:cNvSpPr>
          <p:nvPr>
            <p:ph type="title"/>
          </p:nvPr>
        </p:nvSpPr>
        <p:spPr>
          <a:xfrm>
            <a:off x="4965430" y="430306"/>
            <a:ext cx="6652829" cy="726141"/>
          </a:xfrm>
        </p:spPr>
        <p:txBody>
          <a:bodyPr anchor="b">
            <a:normAutofit/>
          </a:bodyPr>
          <a:lstStyle/>
          <a:p>
            <a:pPr>
              <a:lnSpc>
                <a:spcPct val="90000"/>
              </a:lnSpc>
            </a:pPr>
            <a:r>
              <a:rPr lang="en-AU" sz="3200"/>
              <a:t>Designing opportunities for feedback</a:t>
            </a:r>
          </a:p>
        </p:txBody>
      </p:sp>
      <p:sp>
        <p:nvSpPr>
          <p:cNvPr id="3" name="Content Placeholder 2">
            <a:extLst>
              <a:ext uri="{FF2B5EF4-FFF2-40B4-BE49-F238E27FC236}">
                <a16:creationId xmlns:a16="http://schemas.microsoft.com/office/drawing/2014/main" id="{11FD29CC-E159-A544-8DEC-EA1EC23763CB}"/>
              </a:ext>
            </a:extLst>
          </p:cNvPr>
          <p:cNvSpPr>
            <a:spLocks noGrp="1"/>
          </p:cNvSpPr>
          <p:nvPr>
            <p:ph idx="1"/>
          </p:nvPr>
        </p:nvSpPr>
        <p:spPr>
          <a:xfrm>
            <a:off x="4965431" y="1385047"/>
            <a:ext cx="6791140" cy="5195363"/>
          </a:xfrm>
        </p:spPr>
        <p:txBody>
          <a:bodyPr>
            <a:normAutofit/>
          </a:bodyPr>
          <a:lstStyle/>
          <a:p>
            <a:pPr>
              <a:lnSpc>
                <a:spcPct val="90000"/>
              </a:lnSpc>
              <a:spcBef>
                <a:spcPts val="600"/>
              </a:spcBef>
              <a:spcAft>
                <a:spcPts val="600"/>
              </a:spcAft>
            </a:pPr>
            <a:r>
              <a:rPr lang="en-AU" sz="2400" i="1"/>
              <a:t>Start</a:t>
            </a:r>
            <a:r>
              <a:rPr lang="en-AU" sz="2400"/>
              <a:t> with the student</a:t>
            </a:r>
          </a:p>
          <a:p>
            <a:pPr>
              <a:lnSpc>
                <a:spcPct val="90000"/>
              </a:lnSpc>
              <a:spcBef>
                <a:spcPts val="600"/>
              </a:spcBef>
              <a:spcAft>
                <a:spcPts val="600"/>
              </a:spcAft>
            </a:pPr>
            <a:r>
              <a:rPr lang="en-AU" sz="2400"/>
              <a:t>Provide opportunities for </a:t>
            </a:r>
            <a:r>
              <a:rPr lang="en-AU" sz="2400" i="1"/>
              <a:t>action</a:t>
            </a:r>
          </a:p>
          <a:p>
            <a:pPr>
              <a:lnSpc>
                <a:spcPct val="90000"/>
              </a:lnSpc>
              <a:spcBef>
                <a:spcPts val="600"/>
              </a:spcBef>
              <a:spcAft>
                <a:spcPts val="600"/>
              </a:spcAft>
            </a:pPr>
            <a:r>
              <a:rPr lang="en-AU" sz="2400"/>
              <a:t>Build </a:t>
            </a:r>
            <a:r>
              <a:rPr lang="en-AU" sz="2400" i="1"/>
              <a:t>early</a:t>
            </a:r>
            <a:r>
              <a:rPr lang="en-AU" sz="2400"/>
              <a:t> feedback opportunities</a:t>
            </a:r>
          </a:p>
          <a:p>
            <a:pPr>
              <a:lnSpc>
                <a:spcPct val="90000"/>
              </a:lnSpc>
              <a:spcBef>
                <a:spcPts val="600"/>
              </a:spcBef>
              <a:spcAft>
                <a:spcPts val="600"/>
              </a:spcAft>
            </a:pPr>
            <a:r>
              <a:rPr lang="en-AU" sz="2400"/>
              <a:t>Construct </a:t>
            </a:r>
            <a:r>
              <a:rPr lang="en-AU" sz="2400" i="1"/>
              <a:t>feedback-rich environments</a:t>
            </a:r>
          </a:p>
          <a:p>
            <a:pPr>
              <a:lnSpc>
                <a:spcPct val="90000"/>
              </a:lnSpc>
              <a:spcBef>
                <a:spcPts val="600"/>
              </a:spcBef>
              <a:spcAft>
                <a:spcPts val="600"/>
              </a:spcAft>
            </a:pPr>
            <a:r>
              <a:rPr lang="en-AU" sz="2400"/>
              <a:t>Facilitate </a:t>
            </a:r>
            <a:r>
              <a:rPr lang="en-AU" sz="2400" i="1"/>
              <a:t>co-construction of understanding </a:t>
            </a:r>
            <a:r>
              <a:rPr lang="en-AU" sz="2400"/>
              <a:t>between learners and others</a:t>
            </a:r>
          </a:p>
          <a:p>
            <a:pPr>
              <a:lnSpc>
                <a:spcPct val="90000"/>
              </a:lnSpc>
              <a:spcBef>
                <a:spcPts val="600"/>
              </a:spcBef>
              <a:spcAft>
                <a:spcPts val="600"/>
              </a:spcAft>
            </a:pPr>
            <a:r>
              <a:rPr lang="en-AU" sz="2400"/>
              <a:t>Encourage </a:t>
            </a:r>
            <a:r>
              <a:rPr lang="en-AU" sz="2400" i="1"/>
              <a:t>multi-source feedback</a:t>
            </a:r>
          </a:p>
          <a:p>
            <a:pPr>
              <a:lnSpc>
                <a:spcPct val="90000"/>
              </a:lnSpc>
              <a:spcBef>
                <a:spcPts val="600"/>
              </a:spcBef>
              <a:spcAft>
                <a:spcPts val="600"/>
              </a:spcAft>
            </a:pPr>
            <a:r>
              <a:rPr lang="en-AU" sz="2400"/>
              <a:t>Explicitly prepare learners to acknowledge and </a:t>
            </a:r>
            <a:r>
              <a:rPr lang="en-AU" sz="2400" i="1"/>
              <a:t>work with affect </a:t>
            </a:r>
            <a:r>
              <a:rPr lang="en-AU" sz="2400"/>
              <a:t>in feedback</a:t>
            </a:r>
          </a:p>
          <a:p>
            <a:pPr>
              <a:lnSpc>
                <a:spcPct val="90000"/>
              </a:lnSpc>
            </a:pPr>
            <a:endParaRPr lang="en-AU" sz="1400"/>
          </a:p>
          <a:p>
            <a:pPr marL="488950" indent="0" algn="r">
              <a:lnSpc>
                <a:spcPct val="90000"/>
              </a:lnSpc>
              <a:buNone/>
            </a:pPr>
            <a:r>
              <a:rPr lang="en-AU" sz="1400"/>
              <a:t>Henderson, M., Molloy, E. ,</a:t>
            </a:r>
            <a:r>
              <a:rPr lang="en-AU" sz="1400" err="1"/>
              <a:t>Ajjawi</a:t>
            </a:r>
            <a:r>
              <a:rPr lang="en-AU" sz="1400"/>
              <a:t>, </a:t>
            </a:r>
            <a:r>
              <a:rPr lang="en-AU" sz="1400" err="1"/>
              <a:t>R.,and</a:t>
            </a:r>
            <a:r>
              <a:rPr lang="en-AU" sz="1400"/>
              <a:t> Boud, D.,(2019)..</a:t>
            </a:r>
          </a:p>
          <a:p>
            <a:pPr>
              <a:lnSpc>
                <a:spcPct val="90000"/>
              </a:lnSpc>
            </a:pPr>
            <a:endParaRPr lang="en-AU" sz="1400"/>
          </a:p>
          <a:p>
            <a:pPr>
              <a:lnSpc>
                <a:spcPct val="90000"/>
              </a:lnSpc>
            </a:pPr>
            <a:endParaRPr lang="en-AU" sz="1400"/>
          </a:p>
        </p:txBody>
      </p:sp>
      <p:pic>
        <p:nvPicPr>
          <p:cNvPr id="4" name="Picture 3">
            <a:extLst>
              <a:ext uri="{FF2B5EF4-FFF2-40B4-BE49-F238E27FC236}">
                <a16:creationId xmlns:a16="http://schemas.microsoft.com/office/drawing/2014/main" id="{EA0F1364-CF02-4147-897B-FCE7AC19C87C}"/>
              </a:ext>
            </a:extLst>
          </p:cNvPr>
          <p:cNvPicPr>
            <a:picLocks noChangeAspect="1"/>
          </p:cNvPicPr>
          <p:nvPr/>
        </p:nvPicPr>
        <p:blipFill rotWithShape="1">
          <a:blip r:embed="rId2"/>
          <a:srcRect r="4574"/>
          <a:stretch/>
        </p:blipFill>
        <p:spPr>
          <a:xfrm>
            <a:off x="20" y="10"/>
            <a:ext cx="4635571" cy="6857990"/>
          </a:xfrm>
          <a:prstGeom prst="rect">
            <a:avLst/>
          </a:prstGeom>
          <a:effectLst/>
        </p:spPr>
      </p:pic>
    </p:spTree>
    <p:extLst>
      <p:ext uri="{BB962C8B-B14F-4D97-AF65-F5344CB8AC3E}">
        <p14:creationId xmlns:p14="http://schemas.microsoft.com/office/powerpoint/2010/main" val="3953100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59836-0AF7-4546-B3D9-7D6C7519AC10}"/>
              </a:ext>
            </a:extLst>
          </p:cNvPr>
          <p:cNvSpPr>
            <a:spLocks noGrp="1"/>
          </p:cNvSpPr>
          <p:nvPr>
            <p:ph type="title"/>
          </p:nvPr>
        </p:nvSpPr>
        <p:spPr>
          <a:xfrm>
            <a:off x="292039" y="470249"/>
            <a:ext cx="11421740" cy="1368614"/>
          </a:xfrm>
        </p:spPr>
        <p:txBody>
          <a:bodyPr vert="horz" lIns="91440" tIns="45720" rIns="91440" bIns="45720" rtlCol="0" anchor="ctr">
            <a:normAutofit/>
          </a:bodyPr>
          <a:lstStyle/>
          <a:p>
            <a:pPr defTabSz="914400">
              <a:lnSpc>
                <a:spcPct val="90000"/>
              </a:lnSpc>
            </a:pPr>
            <a:r>
              <a:rPr lang="en-US"/>
              <a:t>Train students in eliciting feedback</a:t>
            </a:r>
          </a:p>
        </p:txBody>
      </p:sp>
      <p:sp>
        <p:nvSpPr>
          <p:cNvPr id="3" name="Content Placeholder 2">
            <a:extLst>
              <a:ext uri="{FF2B5EF4-FFF2-40B4-BE49-F238E27FC236}">
                <a16:creationId xmlns:a16="http://schemas.microsoft.com/office/drawing/2014/main" id="{4B63F1B9-5E51-764F-AB00-96DD62E1653A}"/>
              </a:ext>
            </a:extLst>
          </p:cNvPr>
          <p:cNvSpPr>
            <a:spLocks noGrp="1"/>
          </p:cNvSpPr>
          <p:nvPr>
            <p:ph idx="1"/>
          </p:nvPr>
        </p:nvSpPr>
        <p:spPr>
          <a:xfrm>
            <a:off x="641179" y="2031318"/>
            <a:ext cx="5028102" cy="552659"/>
          </a:xfrm>
        </p:spPr>
        <p:txBody>
          <a:bodyPr vert="horz" lIns="91440" tIns="45720" rIns="91440" bIns="45720" rtlCol="0" anchor="ctr">
            <a:normAutofit fontScale="85000" lnSpcReduction="20000"/>
          </a:bodyPr>
          <a:lstStyle/>
          <a:p>
            <a:pPr marL="0" indent="0" algn="ctr" defTabSz="914400">
              <a:lnSpc>
                <a:spcPct val="90000"/>
              </a:lnSpc>
              <a:spcBef>
                <a:spcPts val="1000"/>
              </a:spcBef>
              <a:buNone/>
            </a:pPr>
            <a:r>
              <a:rPr lang="en-US" sz="2400" dirty="0"/>
              <a:t>Feedback seeking </a:t>
            </a:r>
            <a:r>
              <a:rPr lang="en-US" sz="2400" dirty="0" err="1"/>
              <a:t>behaviour</a:t>
            </a:r>
            <a:r>
              <a:rPr lang="en-US" sz="2400" dirty="0"/>
              <a:t> is well established in the business literature</a:t>
            </a:r>
          </a:p>
        </p:txBody>
      </p:sp>
      <p:pic>
        <p:nvPicPr>
          <p:cNvPr id="1026" name="Picture 2">
            <a:extLst>
              <a:ext uri="{FF2B5EF4-FFF2-40B4-BE49-F238E27FC236}">
                <a16:creationId xmlns:a16="http://schemas.microsoft.com/office/drawing/2014/main" id="{69BA5656-F1B1-E347-A903-E78E08F58EA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59324" y="2776432"/>
            <a:ext cx="2391812" cy="36057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57EAD3C-1586-5B44-8E90-476A0B20DD44}"/>
              </a:ext>
            </a:extLst>
          </p:cNvPr>
          <p:cNvPicPr>
            <a:picLocks noChangeAspect="1"/>
          </p:cNvPicPr>
          <p:nvPr/>
        </p:nvPicPr>
        <p:blipFill>
          <a:blip r:embed="rId4"/>
          <a:stretch>
            <a:fillRect/>
          </a:stretch>
        </p:blipFill>
        <p:spPr>
          <a:xfrm>
            <a:off x="5989320" y="1671223"/>
            <a:ext cx="6017321" cy="4939466"/>
          </a:xfrm>
          <a:prstGeom prst="rect">
            <a:avLst/>
          </a:prstGeom>
        </p:spPr>
      </p:pic>
    </p:spTree>
    <p:extLst>
      <p:ext uri="{BB962C8B-B14F-4D97-AF65-F5344CB8AC3E}">
        <p14:creationId xmlns:p14="http://schemas.microsoft.com/office/powerpoint/2010/main" val="1066027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Overview</a:t>
            </a:r>
          </a:p>
        </p:txBody>
      </p:sp>
      <p:sp>
        <p:nvSpPr>
          <p:cNvPr id="3" name="Content Placeholder 2"/>
          <p:cNvSpPr>
            <a:spLocks noGrp="1"/>
          </p:cNvSpPr>
          <p:nvPr>
            <p:ph idx="1"/>
          </p:nvPr>
        </p:nvSpPr>
        <p:spPr>
          <a:xfrm>
            <a:off x="1383956" y="1600201"/>
            <a:ext cx="10198443" cy="4525963"/>
          </a:xfrm>
        </p:spPr>
        <p:txBody>
          <a:bodyPr>
            <a:normAutofit/>
          </a:bodyPr>
          <a:lstStyle/>
          <a:p>
            <a:pPr marL="514350" indent="-514350">
              <a:buFont typeface="+mj-lt"/>
              <a:buAutoNum type="arabicPeriod"/>
            </a:pPr>
            <a:r>
              <a:rPr lang="en-US"/>
              <a:t>The problem with feedback</a:t>
            </a:r>
          </a:p>
          <a:p>
            <a:pPr marL="514350" indent="-514350">
              <a:buFont typeface="+mj-lt"/>
              <a:buAutoNum type="arabicPeriod"/>
            </a:pPr>
            <a:r>
              <a:rPr lang="en-US"/>
              <a:t>The recent revolution in feedback thinking</a:t>
            </a:r>
          </a:p>
          <a:p>
            <a:pPr marL="514350" indent="-514350">
              <a:buFont typeface="+mj-lt"/>
              <a:buAutoNum type="arabicPeriod"/>
            </a:pPr>
            <a:r>
              <a:rPr lang="en-US"/>
              <a:t>What is feedback now?</a:t>
            </a:r>
          </a:p>
          <a:p>
            <a:pPr marL="514350" indent="-514350">
              <a:buFont typeface="+mj-lt"/>
              <a:buAutoNum type="arabicPeriod"/>
            </a:pPr>
            <a:r>
              <a:rPr lang="en-US"/>
              <a:t>Designing feedback that works</a:t>
            </a:r>
          </a:p>
          <a:p>
            <a:pPr marL="514350" indent="-514350">
              <a:buFont typeface="+mj-lt"/>
              <a:buAutoNum type="arabicPeriod"/>
            </a:pPr>
            <a:r>
              <a:rPr lang="en-US"/>
              <a:t>Building feedback literacy</a:t>
            </a:r>
          </a:p>
        </p:txBody>
      </p:sp>
    </p:spTree>
    <p:extLst>
      <p:ext uri="{BB962C8B-B14F-4D97-AF65-F5344CB8AC3E}">
        <p14:creationId xmlns:p14="http://schemas.microsoft.com/office/powerpoint/2010/main" val="2414517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664" y="225870"/>
            <a:ext cx="8229600" cy="1143000"/>
          </a:xfrm>
        </p:spPr>
        <p:txBody>
          <a:bodyPr>
            <a:normAutofit fontScale="90000"/>
          </a:bodyPr>
          <a:lstStyle/>
          <a:p>
            <a:r>
              <a:rPr lang="en-US"/>
              <a:t>Is this enough to improve feedback?</a:t>
            </a:r>
          </a:p>
        </p:txBody>
      </p:sp>
      <p:sp>
        <p:nvSpPr>
          <p:cNvPr id="3" name="Content Placeholder 2"/>
          <p:cNvSpPr>
            <a:spLocks noGrp="1"/>
          </p:cNvSpPr>
          <p:nvPr>
            <p:ph idx="1"/>
          </p:nvPr>
        </p:nvSpPr>
        <p:spPr>
          <a:xfrm>
            <a:off x="731102" y="1533293"/>
            <a:ext cx="4755298" cy="4525963"/>
          </a:xfrm>
        </p:spPr>
        <p:txBody>
          <a:bodyPr>
            <a:normAutofit fontScale="77500" lnSpcReduction="20000"/>
          </a:bodyPr>
          <a:lstStyle/>
          <a:p>
            <a:pPr marL="0" indent="0">
              <a:lnSpc>
                <a:spcPct val="120000"/>
              </a:lnSpc>
              <a:spcBef>
                <a:spcPts val="0"/>
              </a:spcBef>
              <a:buNone/>
            </a:pPr>
            <a:r>
              <a:rPr lang="en-US" dirty="0"/>
              <a:t>While it is the overall feedback process that makes a difference, </a:t>
            </a:r>
            <a:br>
              <a:rPr lang="en-US" dirty="0"/>
            </a:br>
            <a:r>
              <a:rPr lang="en-US" dirty="0"/>
              <a:t>the information we communicate to learners is still very important.</a:t>
            </a:r>
          </a:p>
          <a:p>
            <a:pPr marL="0" indent="0">
              <a:buNone/>
            </a:pPr>
            <a:endParaRPr lang="en-US" dirty="0"/>
          </a:p>
          <a:p>
            <a:pPr marL="0" indent="0">
              <a:buNone/>
            </a:pPr>
            <a:r>
              <a:rPr lang="en-US" dirty="0"/>
              <a:t>However,</a:t>
            </a:r>
            <a:br>
              <a:rPr lang="en-US" dirty="0"/>
            </a:br>
            <a:endParaRPr lang="en-US" dirty="0"/>
          </a:p>
          <a:p>
            <a:pPr marL="457200" indent="-457200"/>
            <a:r>
              <a:rPr lang="en-US" dirty="0"/>
              <a:t>Some kinds of comments lead to negative outcomes</a:t>
            </a:r>
          </a:p>
          <a:p>
            <a:pPr marL="457200" indent="-457200"/>
            <a:r>
              <a:rPr lang="en-US" dirty="0"/>
              <a:t>Many feedback processes do not lead to improved learning</a:t>
            </a:r>
          </a:p>
        </p:txBody>
      </p:sp>
      <p:pic>
        <p:nvPicPr>
          <p:cNvPr id="4" name="Picture 3">
            <a:extLst>
              <a:ext uri="{FF2B5EF4-FFF2-40B4-BE49-F238E27FC236}">
                <a16:creationId xmlns:a16="http://schemas.microsoft.com/office/drawing/2014/main" id="{8968D4A8-98BC-37F7-6D97-75D4534240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664368"/>
            <a:ext cx="6249100" cy="3660339"/>
          </a:xfrm>
          <a:prstGeom prst="rect">
            <a:avLst/>
          </a:prstGeom>
        </p:spPr>
      </p:pic>
    </p:spTree>
    <p:extLst>
      <p:ext uri="{BB962C8B-B14F-4D97-AF65-F5344CB8AC3E}">
        <p14:creationId xmlns:p14="http://schemas.microsoft.com/office/powerpoint/2010/main" val="2994312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59668-C0DA-774A-905D-737E662ED155}"/>
              </a:ext>
            </a:extLst>
          </p:cNvPr>
          <p:cNvSpPr>
            <a:spLocks noGrp="1"/>
          </p:cNvSpPr>
          <p:nvPr>
            <p:ph type="title"/>
          </p:nvPr>
        </p:nvSpPr>
        <p:spPr/>
        <p:txBody>
          <a:bodyPr>
            <a:normAutofit/>
          </a:bodyPr>
          <a:lstStyle/>
          <a:p>
            <a:r>
              <a:rPr lang="en-US"/>
              <a:t>Alternatives to written comments</a:t>
            </a:r>
          </a:p>
        </p:txBody>
      </p:sp>
      <p:sp>
        <p:nvSpPr>
          <p:cNvPr id="3" name="Content Placeholder 2">
            <a:extLst>
              <a:ext uri="{FF2B5EF4-FFF2-40B4-BE49-F238E27FC236}">
                <a16:creationId xmlns:a16="http://schemas.microsoft.com/office/drawing/2014/main" id="{04E0C238-1A35-944B-9633-864B796DD529}"/>
              </a:ext>
            </a:extLst>
          </p:cNvPr>
          <p:cNvSpPr>
            <a:spLocks noGrp="1"/>
          </p:cNvSpPr>
          <p:nvPr>
            <p:ph idx="1"/>
          </p:nvPr>
        </p:nvSpPr>
        <p:spPr>
          <a:xfrm>
            <a:off x="470647" y="1600201"/>
            <a:ext cx="11111753" cy="4861556"/>
          </a:xfrm>
        </p:spPr>
        <p:txBody>
          <a:bodyPr>
            <a:normAutofit fontScale="77500" lnSpcReduction="20000"/>
          </a:bodyPr>
          <a:lstStyle/>
          <a:p>
            <a:pPr marL="0" indent="0">
              <a:buNone/>
            </a:pPr>
            <a:r>
              <a:rPr lang="en-US" dirty="0"/>
              <a:t>There are many modes for feedback comments with various pros and cons:</a:t>
            </a:r>
          </a:p>
          <a:p>
            <a:pPr marL="0" indent="0">
              <a:buNone/>
            </a:pPr>
            <a:endParaRPr lang="en-US" dirty="0"/>
          </a:p>
          <a:p>
            <a:r>
              <a:rPr lang="en-US" dirty="0"/>
              <a:t>Group comments</a:t>
            </a:r>
          </a:p>
          <a:p>
            <a:pPr lvl="1"/>
            <a:r>
              <a:rPr lang="en-US" dirty="0"/>
              <a:t>Students don’t see these as feedback</a:t>
            </a:r>
          </a:p>
          <a:p>
            <a:pPr lvl="1"/>
            <a:r>
              <a:rPr lang="en-US" dirty="0"/>
              <a:t>Not oriented to individual student needs</a:t>
            </a:r>
          </a:p>
          <a:p>
            <a:r>
              <a:rPr lang="en-US" dirty="0"/>
              <a:t>Face-to-face by appointment</a:t>
            </a:r>
          </a:p>
          <a:p>
            <a:pPr lvl="1"/>
            <a:r>
              <a:rPr lang="en-US" dirty="0"/>
              <a:t>No time to do this for everyone</a:t>
            </a:r>
          </a:p>
          <a:p>
            <a:pPr lvl="1"/>
            <a:r>
              <a:rPr lang="en-US" dirty="0"/>
              <a:t>The wrong students benefit when it is offered</a:t>
            </a:r>
          </a:p>
          <a:p>
            <a:r>
              <a:rPr lang="en-US" dirty="0"/>
              <a:t>Video (or audio) file of comments</a:t>
            </a:r>
          </a:p>
          <a:p>
            <a:pPr lvl="1"/>
            <a:r>
              <a:rPr lang="en-US" dirty="0"/>
              <a:t>More personal and nuanced than written</a:t>
            </a:r>
          </a:p>
          <a:p>
            <a:pPr lvl="1"/>
            <a:r>
              <a:rPr lang="en-US" dirty="0"/>
              <a:t>Saves time</a:t>
            </a:r>
          </a:p>
          <a:p>
            <a:r>
              <a:rPr lang="en-US" dirty="0"/>
              <a:t>Screencast plus audio comments file</a:t>
            </a:r>
          </a:p>
          <a:p>
            <a:pPr lvl="1"/>
            <a:r>
              <a:rPr lang="en-US" dirty="0"/>
              <a:t>Needed for technical/visual assignments</a:t>
            </a:r>
          </a:p>
        </p:txBody>
      </p:sp>
      <p:pic>
        <p:nvPicPr>
          <p:cNvPr id="1026" name="Picture 2" descr="Snapshot of screencast feedback on a project report illustrating... |  Download Scientific Diagram">
            <a:extLst>
              <a:ext uri="{FF2B5EF4-FFF2-40B4-BE49-F238E27FC236}">
                <a16:creationId xmlns:a16="http://schemas.microsoft.com/office/drawing/2014/main" id="{75BE8360-F225-E847-BC8E-94693420A9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6520" y="3140708"/>
            <a:ext cx="5321299" cy="33210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8CCDBAF-7FA3-C148-8C6E-A1E5FD2554BB}"/>
              </a:ext>
            </a:extLst>
          </p:cNvPr>
          <p:cNvSpPr txBox="1"/>
          <p:nvPr/>
        </p:nvSpPr>
        <p:spPr>
          <a:xfrm>
            <a:off x="6870701" y="6461757"/>
            <a:ext cx="5177118" cy="430887"/>
          </a:xfrm>
          <a:prstGeom prst="rect">
            <a:avLst/>
          </a:prstGeom>
          <a:noFill/>
        </p:spPr>
        <p:txBody>
          <a:bodyPr wrap="square" rtlCol="0">
            <a:spAutoFit/>
          </a:bodyPr>
          <a:lstStyle/>
          <a:p>
            <a:r>
              <a:rPr lang="en-US" sz="1100"/>
              <a:t>https://</a:t>
            </a:r>
            <a:r>
              <a:rPr lang="en-US" sz="1100" err="1"/>
              <a:t>www.researchgate.net</a:t>
            </a:r>
            <a:r>
              <a:rPr lang="en-US" sz="1100"/>
              <a:t>/publication/328336801_Combining_screencasting_and_a_Tablet_PC_to_deliver_personalised_student_feedback/</a:t>
            </a:r>
            <a:r>
              <a:rPr lang="en-US" sz="1100" err="1"/>
              <a:t>figures?lo</a:t>
            </a:r>
            <a:r>
              <a:rPr lang="en-US" sz="1100"/>
              <a:t>=1</a:t>
            </a:r>
          </a:p>
        </p:txBody>
      </p:sp>
    </p:spTree>
    <p:extLst>
      <p:ext uri="{BB962C8B-B14F-4D97-AF65-F5344CB8AC3E}">
        <p14:creationId xmlns:p14="http://schemas.microsoft.com/office/powerpoint/2010/main" val="1280608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320" y="365125"/>
            <a:ext cx="5120114" cy="1692794"/>
          </a:xfrm>
        </p:spPr>
        <p:txBody>
          <a:bodyPr>
            <a:normAutofit/>
          </a:bodyPr>
          <a:lstStyle/>
          <a:p>
            <a:r>
              <a:rPr lang="en-US"/>
              <a:t>An important distinction</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55321" y="2575034"/>
            <a:ext cx="5120113" cy="3462228"/>
          </a:xfrm>
        </p:spPr>
        <p:txBody>
          <a:bodyPr>
            <a:normAutofit/>
          </a:bodyPr>
          <a:lstStyle/>
          <a:p>
            <a:pPr marL="0" indent="0">
              <a:buNone/>
            </a:pPr>
            <a:r>
              <a:rPr lang="en-US" sz="2400" b="1" i="1"/>
              <a:t>Mark justification</a:t>
            </a:r>
          </a:p>
          <a:p>
            <a:r>
              <a:rPr lang="en-US" sz="2400"/>
              <a:t>Judgements and comments about what students have completed</a:t>
            </a:r>
          </a:p>
          <a:p>
            <a:r>
              <a:rPr lang="en-US" sz="2400"/>
              <a:t>Essentially backward-looking</a:t>
            </a:r>
          </a:p>
          <a:p>
            <a:pPr marL="0" indent="0">
              <a:buNone/>
            </a:pPr>
            <a:r>
              <a:rPr lang="en-US" sz="2400" b="1" i="1"/>
              <a:t>Feedback information</a:t>
            </a:r>
          </a:p>
          <a:p>
            <a:r>
              <a:rPr lang="en-US" sz="2400"/>
              <a:t>Comments about what students can do to improve their work</a:t>
            </a:r>
          </a:p>
          <a:p>
            <a:r>
              <a:rPr lang="en-US" sz="2400"/>
              <a:t>Essentially forward-looking</a:t>
            </a:r>
          </a:p>
          <a:p>
            <a:endParaRPr lang="en-US" sz="1800"/>
          </a:p>
        </p:txBody>
      </p:sp>
      <p:pic>
        <p:nvPicPr>
          <p:cNvPr id="4" name="Picture 3" descr="Text&#10;&#10;Description automatically generated">
            <a:extLst>
              <a:ext uri="{FF2B5EF4-FFF2-40B4-BE49-F238E27FC236}">
                <a16:creationId xmlns:a16="http://schemas.microsoft.com/office/drawing/2014/main" id="{2F8A6DF1-A633-DF49-8EE6-36E43A4429B9}"/>
              </a:ext>
            </a:extLst>
          </p:cNvPr>
          <p:cNvPicPr>
            <a:picLocks noChangeAspect="1"/>
          </p:cNvPicPr>
          <p:nvPr/>
        </p:nvPicPr>
        <p:blipFill rotWithShape="1">
          <a:blip r:embed="rId3"/>
          <a:srcRect r="5342"/>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060945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258417"/>
            <a:ext cx="7886700" cy="550475"/>
          </a:xfrm>
        </p:spPr>
        <p:txBody>
          <a:bodyPr>
            <a:normAutofit fontScale="90000"/>
          </a:bodyPr>
          <a:lstStyle/>
          <a:p>
            <a:r>
              <a:rPr lang="en-US" sz="3600"/>
              <a:t>Ten feedback strategies to make a difference</a:t>
            </a:r>
          </a:p>
        </p:txBody>
      </p:sp>
      <p:sp>
        <p:nvSpPr>
          <p:cNvPr id="3" name="Content Placeholder 2"/>
          <p:cNvSpPr>
            <a:spLocks noGrp="1"/>
          </p:cNvSpPr>
          <p:nvPr>
            <p:ph idx="1"/>
          </p:nvPr>
        </p:nvSpPr>
        <p:spPr>
          <a:xfrm>
            <a:off x="633045" y="1008185"/>
            <a:ext cx="10961077" cy="5427784"/>
          </a:xfrm>
        </p:spPr>
        <p:txBody>
          <a:bodyPr>
            <a:normAutofit fontScale="25000" lnSpcReduction="20000"/>
          </a:bodyPr>
          <a:lstStyle/>
          <a:p>
            <a:pPr marL="317500" indent="-317500">
              <a:lnSpc>
                <a:spcPct val="120000"/>
              </a:lnSpc>
              <a:buFont typeface="+mj-lt"/>
              <a:buAutoNum type="arabicPeriod"/>
            </a:pPr>
            <a:r>
              <a:rPr lang="en-US" sz="8800" dirty="0"/>
              <a:t>Build in a following task where students can apply feedback information from the first task</a:t>
            </a:r>
          </a:p>
          <a:p>
            <a:pPr marL="317500" indent="-317500">
              <a:lnSpc>
                <a:spcPct val="120000"/>
              </a:lnSpc>
              <a:buFont typeface="+mj-lt"/>
              <a:buAutoNum type="arabicPeriod"/>
            </a:pPr>
            <a:r>
              <a:rPr lang="en-US" sz="8800" dirty="0"/>
              <a:t>Have students identify and state what kind of comments they would like on their work</a:t>
            </a:r>
          </a:p>
          <a:p>
            <a:pPr marL="317500" indent="-317500">
              <a:lnSpc>
                <a:spcPct val="120000"/>
              </a:lnSpc>
              <a:buFont typeface="+mj-lt"/>
              <a:buAutoNum type="arabicPeriod"/>
            </a:pPr>
            <a:r>
              <a:rPr lang="en-US" sz="8800" dirty="0"/>
              <a:t>Have students respond to feedback information with a plan for what they are going to do about it</a:t>
            </a:r>
          </a:p>
          <a:p>
            <a:pPr marL="317500" indent="-317500">
              <a:lnSpc>
                <a:spcPct val="120000"/>
              </a:lnSpc>
              <a:buFont typeface="+mj-lt"/>
              <a:buAutoNum type="arabicPeriod"/>
            </a:pPr>
            <a:r>
              <a:rPr lang="en-US" sz="8800" dirty="0"/>
              <a:t>Have students judge their work against criteria or a rubric before they hand it in</a:t>
            </a:r>
          </a:p>
          <a:p>
            <a:pPr marL="317500" indent="-317500">
              <a:lnSpc>
                <a:spcPct val="120000"/>
              </a:lnSpc>
              <a:buFont typeface="+mj-lt"/>
              <a:buAutoNum type="arabicPeriod"/>
            </a:pPr>
            <a:r>
              <a:rPr lang="en-US" sz="8800" dirty="0"/>
              <a:t>Facilitate peer feedback sessions</a:t>
            </a:r>
          </a:p>
          <a:p>
            <a:pPr marL="317500" indent="-317500">
              <a:lnSpc>
                <a:spcPct val="120000"/>
              </a:lnSpc>
              <a:buFont typeface="+mj-lt"/>
              <a:buAutoNum type="arabicPeriod"/>
            </a:pPr>
            <a:r>
              <a:rPr lang="en-US" sz="8800" dirty="0"/>
              <a:t>Distinguish between mark justification and feedback information when making comments</a:t>
            </a:r>
          </a:p>
          <a:p>
            <a:pPr marL="317500" indent="-317500">
              <a:lnSpc>
                <a:spcPct val="120000"/>
              </a:lnSpc>
              <a:buFont typeface="+mj-lt"/>
              <a:buAutoNum type="arabicPeriod"/>
            </a:pPr>
            <a:r>
              <a:rPr lang="en-US" sz="8800" dirty="0"/>
              <a:t>Move detailed feedback comments from late in the semester to earlier when students can act of them</a:t>
            </a:r>
          </a:p>
          <a:p>
            <a:pPr marL="317500" indent="-317500">
              <a:lnSpc>
                <a:spcPct val="120000"/>
              </a:lnSpc>
              <a:buFont typeface="+mj-lt"/>
              <a:buAutoNum type="arabicPeriod"/>
            </a:pPr>
            <a:r>
              <a:rPr lang="en-US" sz="8800" dirty="0"/>
              <a:t>Focus on comments for improvement rather than corrections</a:t>
            </a:r>
          </a:p>
          <a:p>
            <a:pPr marL="317500" indent="-317500">
              <a:lnSpc>
                <a:spcPct val="120000"/>
              </a:lnSpc>
              <a:buFont typeface="+mj-lt"/>
              <a:buAutoNum type="arabicPeriod"/>
            </a:pPr>
            <a:r>
              <a:rPr lang="en-US" sz="8800" dirty="0"/>
              <a:t>Focus on models and exemplars of good work</a:t>
            </a:r>
          </a:p>
          <a:p>
            <a:pPr marL="317500" indent="-317500">
              <a:lnSpc>
                <a:spcPct val="120000"/>
              </a:lnSpc>
              <a:buFont typeface="+mj-lt"/>
              <a:buAutoNum type="arabicPeriod"/>
            </a:pPr>
            <a:r>
              <a:rPr lang="en-US" sz="8800" dirty="0"/>
              <a:t>Train students to be feedback literate (</a:t>
            </a:r>
            <a:r>
              <a:rPr lang="en-US" sz="8800" dirty="0" err="1"/>
              <a:t>ie</a:t>
            </a:r>
            <a:r>
              <a:rPr lang="en-US" sz="8800" dirty="0"/>
              <a:t>. What feedback is and how they can make it work)</a:t>
            </a:r>
          </a:p>
          <a:p>
            <a:pPr marL="9525" indent="-9525">
              <a:lnSpc>
                <a:spcPct val="120000"/>
              </a:lnSpc>
              <a:buNone/>
            </a:pPr>
            <a:endParaRPr lang="en-US" sz="8000" dirty="0"/>
          </a:p>
          <a:p>
            <a:pPr marL="9525" indent="-9525" algn="r">
              <a:lnSpc>
                <a:spcPct val="120000"/>
              </a:lnSpc>
              <a:buNone/>
            </a:pPr>
            <a:r>
              <a:rPr lang="en-US" sz="8000" i="1" dirty="0"/>
              <a:t>Draw inspiration and find many more strategies from the case studies of excellent practice at </a:t>
            </a:r>
            <a:r>
              <a:rPr lang="en-US" sz="8000" i="1" dirty="0">
                <a:hlinkClick r:id="rId2"/>
              </a:rPr>
              <a:t>feedbackforlearning.org</a:t>
            </a:r>
            <a:endParaRPr lang="en-US" sz="8000" i="1" dirty="0"/>
          </a:p>
          <a:p>
            <a:endParaRPr lang="en-US" dirty="0"/>
          </a:p>
        </p:txBody>
      </p:sp>
    </p:spTree>
    <p:extLst>
      <p:ext uri="{BB962C8B-B14F-4D97-AF65-F5344CB8AC3E}">
        <p14:creationId xmlns:p14="http://schemas.microsoft.com/office/powerpoint/2010/main" val="3135854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F7A01-EAB5-FD4E-B69A-4F09FE87691B}"/>
              </a:ext>
            </a:extLst>
          </p:cNvPr>
          <p:cNvSpPr>
            <a:spLocks noGrp="1"/>
          </p:cNvSpPr>
          <p:nvPr>
            <p:ph type="title"/>
          </p:nvPr>
        </p:nvSpPr>
        <p:spPr/>
        <p:txBody>
          <a:bodyPr/>
          <a:lstStyle/>
          <a:p>
            <a:r>
              <a:rPr lang="en-AU"/>
              <a:t>5. </a:t>
            </a:r>
            <a:r>
              <a:rPr lang="en-AU" dirty="0"/>
              <a:t>Building feedback literacy</a:t>
            </a:r>
          </a:p>
        </p:txBody>
      </p:sp>
      <p:sp>
        <p:nvSpPr>
          <p:cNvPr id="3" name="Content Placeholder 2">
            <a:extLst>
              <a:ext uri="{FF2B5EF4-FFF2-40B4-BE49-F238E27FC236}">
                <a16:creationId xmlns:a16="http://schemas.microsoft.com/office/drawing/2014/main" id="{61874FB6-4B59-C84C-B140-5877187A1BA2}"/>
              </a:ext>
            </a:extLst>
          </p:cNvPr>
          <p:cNvSpPr>
            <a:spLocks noGrp="1"/>
          </p:cNvSpPr>
          <p:nvPr>
            <p:ph idx="1"/>
          </p:nvPr>
        </p:nvSpPr>
        <p:spPr>
          <a:xfrm>
            <a:off x="609600" y="1891302"/>
            <a:ext cx="3940098" cy="4234862"/>
          </a:xfrm>
        </p:spPr>
        <p:txBody>
          <a:bodyPr/>
          <a:lstStyle/>
          <a:p>
            <a:pPr marL="0" indent="0">
              <a:buNone/>
            </a:pPr>
            <a:r>
              <a:rPr lang="en-AU" dirty="0"/>
              <a:t>Do we know what students need to understand about feedback and how it operates? </a:t>
            </a:r>
          </a:p>
          <a:p>
            <a:pPr marL="0" indent="0">
              <a:buNone/>
            </a:pPr>
            <a:r>
              <a:rPr lang="en-AU" dirty="0"/>
              <a:t>Do they know?</a:t>
            </a:r>
          </a:p>
          <a:p>
            <a:endParaRPr lang="en-AU" dirty="0"/>
          </a:p>
        </p:txBody>
      </p:sp>
      <p:pic>
        <p:nvPicPr>
          <p:cNvPr id="4" name="Picture 2" descr="http://newmediaresearch.educ.monash.edu.au/feedback/wp-content/uploads/Purpose-of-feedback_resized-1000-600x373.jpg">
            <a:extLst>
              <a:ext uri="{FF2B5EF4-FFF2-40B4-BE49-F238E27FC236}">
                <a16:creationId xmlns:a16="http://schemas.microsoft.com/office/drawing/2014/main" id="{6EDFD852-849A-A74F-B748-6A4793C5BDF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63452" y="1745751"/>
            <a:ext cx="7539789" cy="4234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49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1FEC0-3B2D-9F4D-87B5-1A0D8EBE1D5C}"/>
              </a:ext>
            </a:extLst>
          </p:cNvPr>
          <p:cNvSpPr>
            <a:spLocks noGrp="1"/>
          </p:cNvSpPr>
          <p:nvPr>
            <p:ph type="title"/>
          </p:nvPr>
        </p:nvSpPr>
        <p:spPr/>
        <p:txBody>
          <a:bodyPr/>
          <a:lstStyle/>
          <a:p>
            <a:r>
              <a:rPr lang="en-US"/>
              <a:t>The notion of feedback literacy</a:t>
            </a:r>
          </a:p>
        </p:txBody>
      </p:sp>
      <p:sp>
        <p:nvSpPr>
          <p:cNvPr id="3" name="Content Placeholder 2">
            <a:extLst>
              <a:ext uri="{FF2B5EF4-FFF2-40B4-BE49-F238E27FC236}">
                <a16:creationId xmlns:a16="http://schemas.microsoft.com/office/drawing/2014/main" id="{67412D0A-F7BD-4E4A-906A-F9CA9C2A018E}"/>
              </a:ext>
            </a:extLst>
          </p:cNvPr>
          <p:cNvSpPr>
            <a:spLocks noGrp="1"/>
          </p:cNvSpPr>
          <p:nvPr>
            <p:ph idx="1"/>
          </p:nvPr>
        </p:nvSpPr>
        <p:spPr>
          <a:xfrm>
            <a:off x="914400" y="1600201"/>
            <a:ext cx="10351008" cy="4983161"/>
          </a:xfrm>
        </p:spPr>
        <p:txBody>
          <a:bodyPr>
            <a:normAutofit fontScale="85000" lnSpcReduction="20000"/>
          </a:bodyPr>
          <a:lstStyle/>
          <a:p>
            <a:pPr marL="0" indent="0">
              <a:buNone/>
            </a:pPr>
            <a:r>
              <a:rPr lang="en-US" dirty="0"/>
              <a:t>Feedback literacy: </a:t>
            </a:r>
          </a:p>
          <a:p>
            <a:pPr marL="0" indent="0">
              <a:buNone/>
            </a:pPr>
            <a:r>
              <a:rPr lang="en-US" dirty="0"/>
              <a:t>“the understandings, capacities and dispositions needed to make sense of information and use it to enhance work or learning strategies”. </a:t>
            </a:r>
          </a:p>
          <a:p>
            <a:pPr marL="0" indent="0">
              <a:buNone/>
            </a:pPr>
            <a:endParaRPr lang="en-US" dirty="0"/>
          </a:p>
          <a:p>
            <a:pPr marL="0" indent="0">
              <a:buNone/>
            </a:pPr>
            <a:r>
              <a:rPr lang="en-US" dirty="0"/>
              <a:t>Key features identified: </a:t>
            </a:r>
          </a:p>
          <a:p>
            <a:r>
              <a:rPr lang="en-US" dirty="0"/>
              <a:t>appreciating feedback</a:t>
            </a:r>
          </a:p>
          <a:p>
            <a:r>
              <a:rPr lang="en-US" dirty="0"/>
              <a:t>making judgments</a:t>
            </a:r>
          </a:p>
          <a:p>
            <a:r>
              <a:rPr lang="en-US" dirty="0"/>
              <a:t>managing affect</a:t>
            </a:r>
          </a:p>
          <a:p>
            <a:r>
              <a:rPr lang="en-US" dirty="0"/>
              <a:t>taking action.  </a:t>
            </a:r>
          </a:p>
          <a:p>
            <a:pPr marL="914400" lvl="2" indent="0" algn="r">
              <a:buNone/>
            </a:pPr>
            <a:endParaRPr lang="en-US" dirty="0"/>
          </a:p>
          <a:p>
            <a:pPr marL="914400" lvl="2" indent="0" algn="r">
              <a:buNone/>
            </a:pPr>
            <a:endParaRPr lang="en-US" dirty="0"/>
          </a:p>
          <a:p>
            <a:pPr marL="914400" lvl="2" indent="0" algn="r">
              <a:buNone/>
            </a:pPr>
            <a:endParaRPr lang="en-US" dirty="0"/>
          </a:p>
          <a:p>
            <a:pPr marL="914400" lvl="2" indent="0" algn="r">
              <a:buNone/>
            </a:pPr>
            <a:r>
              <a:rPr lang="en-US" dirty="0"/>
              <a:t>Carless and </a:t>
            </a:r>
            <a:r>
              <a:rPr lang="en-US" dirty="0" err="1"/>
              <a:t>Boud</a:t>
            </a:r>
            <a:r>
              <a:rPr lang="en-US" dirty="0"/>
              <a:t> (2018) </a:t>
            </a:r>
          </a:p>
          <a:p>
            <a:endParaRPr lang="en-US" dirty="0"/>
          </a:p>
        </p:txBody>
      </p:sp>
      <p:pic>
        <p:nvPicPr>
          <p:cNvPr id="4" name="Billede 3">
            <a:extLst>
              <a:ext uri="{FF2B5EF4-FFF2-40B4-BE49-F238E27FC236}">
                <a16:creationId xmlns:a16="http://schemas.microsoft.com/office/drawing/2014/main" id="{69D042F9-255B-DFAF-DED6-EEAD22809C00}"/>
              </a:ext>
            </a:extLst>
          </p:cNvPr>
          <p:cNvPicPr>
            <a:picLocks noChangeAspect="1"/>
          </p:cNvPicPr>
          <p:nvPr/>
        </p:nvPicPr>
        <p:blipFill>
          <a:blip r:embed="rId2"/>
          <a:stretch>
            <a:fillRect/>
          </a:stretch>
        </p:blipFill>
        <p:spPr>
          <a:xfrm>
            <a:off x="4548851" y="3020622"/>
            <a:ext cx="7581269" cy="2951915"/>
          </a:xfrm>
          <a:prstGeom prst="rect">
            <a:avLst/>
          </a:prstGeom>
        </p:spPr>
      </p:pic>
    </p:spTree>
    <p:extLst>
      <p:ext uri="{BB962C8B-B14F-4D97-AF65-F5344CB8AC3E}">
        <p14:creationId xmlns:p14="http://schemas.microsoft.com/office/powerpoint/2010/main" val="3657588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3C665E-93D6-FD45-9DC3-3DF07F9676C7}"/>
              </a:ext>
            </a:extLst>
          </p:cNvPr>
          <p:cNvSpPr>
            <a:spLocks noGrp="1"/>
          </p:cNvSpPr>
          <p:nvPr>
            <p:ph type="title"/>
          </p:nvPr>
        </p:nvSpPr>
        <p:spPr>
          <a:xfrm>
            <a:off x="648929" y="557190"/>
            <a:ext cx="5170852" cy="1671564"/>
          </a:xfrm>
        </p:spPr>
        <p:txBody>
          <a:bodyPr>
            <a:normAutofit/>
          </a:bodyPr>
          <a:lstStyle/>
          <a:p>
            <a:pPr>
              <a:lnSpc>
                <a:spcPct val="90000"/>
              </a:lnSpc>
            </a:pPr>
            <a:r>
              <a:rPr lang="en-US" sz="3700"/>
              <a:t>Learner feedback literacy competencies</a:t>
            </a:r>
          </a:p>
        </p:txBody>
      </p:sp>
      <p:sp>
        <p:nvSpPr>
          <p:cNvPr id="3" name="Content Placeholder 2">
            <a:extLst>
              <a:ext uri="{FF2B5EF4-FFF2-40B4-BE49-F238E27FC236}">
                <a16:creationId xmlns:a16="http://schemas.microsoft.com/office/drawing/2014/main" id="{E3A997AD-C4A4-DC4C-86D1-92418BBB57D4}"/>
              </a:ext>
            </a:extLst>
          </p:cNvPr>
          <p:cNvSpPr>
            <a:spLocks noGrp="1"/>
          </p:cNvSpPr>
          <p:nvPr>
            <p:ph idx="1"/>
          </p:nvPr>
        </p:nvSpPr>
        <p:spPr>
          <a:xfrm>
            <a:off x="648930" y="2398030"/>
            <a:ext cx="5180245" cy="3731058"/>
          </a:xfrm>
        </p:spPr>
        <p:txBody>
          <a:bodyPr>
            <a:normAutofit fontScale="92500" lnSpcReduction="10000"/>
          </a:bodyPr>
          <a:lstStyle/>
          <a:p>
            <a:pPr marL="0" indent="0">
              <a:lnSpc>
                <a:spcPct val="90000"/>
              </a:lnSpc>
              <a:buNone/>
            </a:pPr>
            <a:endParaRPr lang="en-AU" sz="2000"/>
          </a:p>
          <a:p>
            <a:pPr marL="0" indent="0">
              <a:lnSpc>
                <a:spcPct val="90000"/>
              </a:lnSpc>
              <a:buNone/>
            </a:pPr>
            <a:r>
              <a:rPr lang="en-AU" sz="2400"/>
              <a:t>Approach</a:t>
            </a:r>
          </a:p>
          <a:p>
            <a:pPr>
              <a:lnSpc>
                <a:spcPct val="90000"/>
              </a:lnSpc>
            </a:pPr>
            <a:r>
              <a:rPr lang="en-AU" sz="2400"/>
              <a:t>Secondary analysis of a large student survey (n=4514) and focus groups to explore student responses to feedback practices</a:t>
            </a:r>
          </a:p>
          <a:p>
            <a:pPr>
              <a:lnSpc>
                <a:spcPct val="90000"/>
              </a:lnSpc>
            </a:pPr>
            <a:r>
              <a:rPr lang="en-AU" sz="2400"/>
              <a:t>Looked for expressions/indicators of feedback</a:t>
            </a:r>
          </a:p>
          <a:p>
            <a:pPr>
              <a:lnSpc>
                <a:spcPct val="90000"/>
              </a:lnSpc>
            </a:pPr>
            <a:r>
              <a:rPr lang="en-AU" sz="2400"/>
              <a:t>Iterative development of framework items checking against student views</a:t>
            </a:r>
          </a:p>
          <a:p>
            <a:pPr>
              <a:lnSpc>
                <a:spcPct val="90000"/>
              </a:lnSpc>
            </a:pPr>
            <a:endParaRPr lang="en-AU" sz="2400"/>
          </a:p>
          <a:p>
            <a:pPr marL="0" indent="0" algn="r">
              <a:lnSpc>
                <a:spcPct val="90000"/>
              </a:lnSpc>
              <a:buNone/>
            </a:pPr>
            <a:r>
              <a:rPr lang="en-US" sz="2000"/>
              <a:t>Molloy, Boud and Henderson (2020)</a:t>
            </a:r>
          </a:p>
          <a:p>
            <a:pPr>
              <a:lnSpc>
                <a:spcPct val="90000"/>
              </a:lnSpc>
            </a:pPr>
            <a:endParaRPr lang="en-US" sz="2000"/>
          </a:p>
        </p:txBody>
      </p:sp>
      <p:pic>
        <p:nvPicPr>
          <p:cNvPr id="4" name="Picture 3" descr="Graphical user interface, text&#10;&#10;Description automatically generated">
            <a:extLst>
              <a:ext uri="{FF2B5EF4-FFF2-40B4-BE49-F238E27FC236}">
                <a16:creationId xmlns:a16="http://schemas.microsoft.com/office/drawing/2014/main" id="{C2CD9903-AC16-EE48-BD6B-4CD42F25EEA3}"/>
              </a:ext>
            </a:extLst>
          </p:cNvPr>
          <p:cNvPicPr>
            <a:picLocks noChangeAspect="1"/>
          </p:cNvPicPr>
          <p:nvPr/>
        </p:nvPicPr>
        <p:blipFill rotWithShape="1">
          <a:blip r:embed="rId2"/>
          <a:srcRect l="931" r="15083"/>
          <a:stretch/>
        </p:blipFill>
        <p:spPr>
          <a:xfrm>
            <a:off x="6182944" y="557189"/>
            <a:ext cx="5170852" cy="5571898"/>
          </a:xfrm>
          <a:prstGeom prst="rect">
            <a:avLst/>
          </a:prstGeom>
          <a:effectLst/>
        </p:spPr>
      </p:pic>
    </p:spTree>
    <p:extLst>
      <p:ext uri="{BB962C8B-B14F-4D97-AF65-F5344CB8AC3E}">
        <p14:creationId xmlns:p14="http://schemas.microsoft.com/office/powerpoint/2010/main" val="3079380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779DC-C6B1-BF42-AC6D-4C237848E817}"/>
              </a:ext>
            </a:extLst>
          </p:cNvPr>
          <p:cNvSpPr>
            <a:spLocks noGrp="1"/>
          </p:cNvSpPr>
          <p:nvPr>
            <p:ph type="title"/>
          </p:nvPr>
        </p:nvSpPr>
        <p:spPr/>
        <p:txBody>
          <a:bodyPr>
            <a:normAutofit/>
          </a:bodyPr>
          <a:lstStyle/>
          <a:p>
            <a:r>
              <a:rPr lang="en-US" sz="4000"/>
              <a:t>The Learner Feedback Literacy Framework</a:t>
            </a:r>
          </a:p>
        </p:txBody>
      </p:sp>
      <p:sp>
        <p:nvSpPr>
          <p:cNvPr id="3" name="Content Placeholder 2">
            <a:extLst>
              <a:ext uri="{FF2B5EF4-FFF2-40B4-BE49-F238E27FC236}">
                <a16:creationId xmlns:a16="http://schemas.microsoft.com/office/drawing/2014/main" id="{D5D7901D-D528-0F4E-9B0C-6C32E3EE8C3F}"/>
              </a:ext>
            </a:extLst>
          </p:cNvPr>
          <p:cNvSpPr>
            <a:spLocks noGrp="1"/>
          </p:cNvSpPr>
          <p:nvPr>
            <p:ph idx="1"/>
          </p:nvPr>
        </p:nvSpPr>
        <p:spPr>
          <a:xfrm>
            <a:off x="609599" y="1600201"/>
            <a:ext cx="11136923" cy="4983161"/>
          </a:xfrm>
        </p:spPr>
        <p:txBody>
          <a:bodyPr>
            <a:normAutofit fontScale="92500" lnSpcReduction="10000"/>
          </a:bodyPr>
          <a:lstStyle/>
          <a:p>
            <a:pPr marL="0" indent="0">
              <a:buNone/>
            </a:pPr>
            <a:r>
              <a:rPr lang="en-US"/>
              <a:t>A learner exhibiting well developed feedback literacy: </a:t>
            </a:r>
            <a:endParaRPr lang="en-AU"/>
          </a:p>
          <a:p>
            <a:r>
              <a:rPr lang="en-US" i="1"/>
              <a:t>Section 1: Commits to feedback as improvement</a:t>
            </a:r>
          </a:p>
          <a:p>
            <a:r>
              <a:rPr lang="en-US" i="1"/>
              <a:t>Section 2: Appreciates feedback as an active process</a:t>
            </a:r>
            <a:endParaRPr lang="en-AU"/>
          </a:p>
          <a:p>
            <a:r>
              <a:rPr lang="en-US" i="1"/>
              <a:t>Section 3: Elicits information to improve learning </a:t>
            </a:r>
            <a:endParaRPr lang="en-AU"/>
          </a:p>
          <a:p>
            <a:r>
              <a:rPr lang="en-US" i="1"/>
              <a:t>Section 4: Processes feedback information </a:t>
            </a:r>
            <a:endParaRPr lang="en-AU"/>
          </a:p>
          <a:p>
            <a:r>
              <a:rPr lang="en-US" i="1"/>
              <a:t>Section 5: Acknowledges and works with emotions</a:t>
            </a:r>
            <a:endParaRPr lang="en-AU"/>
          </a:p>
          <a:p>
            <a:r>
              <a:rPr lang="en-US" i="1"/>
              <a:t>Section 6. Acknowledges feedback as a reciprocal process</a:t>
            </a:r>
            <a:endParaRPr lang="en-AU"/>
          </a:p>
          <a:p>
            <a:r>
              <a:rPr lang="en-US" i="1"/>
              <a:t>Section 7: Enacts outcomes of processing of feedback information</a:t>
            </a:r>
            <a:endParaRPr lang="en-AU"/>
          </a:p>
          <a:p>
            <a:endParaRPr lang="en-AU"/>
          </a:p>
          <a:p>
            <a:pPr marL="0" indent="0" algn="r">
              <a:buNone/>
            </a:pPr>
            <a:r>
              <a:rPr lang="en-US" sz="2200"/>
              <a:t>Molloy, Boud and Henderson (2020)</a:t>
            </a:r>
          </a:p>
        </p:txBody>
      </p:sp>
    </p:spTree>
    <p:extLst>
      <p:ext uri="{BB962C8B-B14F-4D97-AF65-F5344CB8AC3E}">
        <p14:creationId xmlns:p14="http://schemas.microsoft.com/office/powerpoint/2010/main" val="1931092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DC0E4-20FD-C642-807A-3A606F7E1A8F}"/>
              </a:ext>
            </a:extLst>
          </p:cNvPr>
          <p:cNvSpPr>
            <a:spLocks noGrp="1"/>
          </p:cNvSpPr>
          <p:nvPr>
            <p:ph type="title"/>
          </p:nvPr>
        </p:nvSpPr>
        <p:spPr/>
        <p:txBody>
          <a:bodyPr/>
          <a:lstStyle/>
          <a:p>
            <a:r>
              <a:rPr lang="en-US"/>
              <a:t>Ways of using the framework</a:t>
            </a:r>
          </a:p>
        </p:txBody>
      </p:sp>
      <p:sp>
        <p:nvSpPr>
          <p:cNvPr id="3" name="Content Placeholder 2">
            <a:extLst>
              <a:ext uri="{FF2B5EF4-FFF2-40B4-BE49-F238E27FC236}">
                <a16:creationId xmlns:a16="http://schemas.microsoft.com/office/drawing/2014/main" id="{4129F6B6-0C2A-7C44-AC23-0114D03DDA37}"/>
              </a:ext>
            </a:extLst>
          </p:cNvPr>
          <p:cNvSpPr>
            <a:spLocks noGrp="1"/>
          </p:cNvSpPr>
          <p:nvPr>
            <p:ph idx="1"/>
          </p:nvPr>
        </p:nvSpPr>
        <p:spPr>
          <a:xfrm>
            <a:off x="609600" y="1600201"/>
            <a:ext cx="10972800" cy="4829174"/>
          </a:xfrm>
        </p:spPr>
        <p:txBody>
          <a:bodyPr>
            <a:normAutofit fontScale="92500" lnSpcReduction="10000"/>
          </a:bodyPr>
          <a:lstStyle/>
          <a:p>
            <a:r>
              <a:rPr lang="en-US" dirty="0"/>
              <a:t>Build in the development of feedback literacy to all first-year activities</a:t>
            </a:r>
          </a:p>
          <a:p>
            <a:r>
              <a:rPr lang="en-US" dirty="0"/>
              <a:t>Position students as active eliciting learners throughout all pedagogic activities</a:t>
            </a:r>
          </a:p>
          <a:p>
            <a:r>
              <a:rPr lang="en-US" dirty="0"/>
              <a:t>Identify why some students don’t seem to benefit from feedback comments</a:t>
            </a:r>
          </a:p>
          <a:p>
            <a:r>
              <a:rPr lang="en-US" dirty="0"/>
              <a:t>Further research is underway to develop an instrument to enable: </a:t>
            </a:r>
          </a:p>
          <a:p>
            <a:pPr lvl="1"/>
            <a:r>
              <a:rPr lang="en-US" dirty="0"/>
              <a:t>tracking of feedback literacy to be tracked over time</a:t>
            </a:r>
          </a:p>
          <a:p>
            <a:pPr lvl="1"/>
            <a:r>
              <a:rPr lang="en-US" dirty="0"/>
              <a:t>evaluation of tasks designed to build feedback capabilities</a:t>
            </a:r>
            <a:br>
              <a:rPr lang="en-US" dirty="0"/>
            </a:br>
            <a:r>
              <a:rPr lang="en-US" dirty="0"/>
              <a:t>[available soon]</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657996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67019-C446-2542-ABE1-3E76DB219C8E}"/>
              </a:ext>
            </a:extLst>
          </p:cNvPr>
          <p:cNvSpPr>
            <a:spLocks noGrp="1"/>
          </p:cNvSpPr>
          <p:nvPr>
            <p:ph type="title"/>
          </p:nvPr>
        </p:nvSpPr>
        <p:spPr>
          <a:xfrm>
            <a:off x="648930" y="629266"/>
            <a:ext cx="3605572" cy="1676603"/>
          </a:xfrm>
        </p:spPr>
        <p:txBody>
          <a:bodyPr>
            <a:normAutofit/>
          </a:bodyPr>
          <a:lstStyle/>
          <a:p>
            <a:pPr>
              <a:lnSpc>
                <a:spcPct val="90000"/>
              </a:lnSpc>
            </a:pPr>
            <a:r>
              <a:rPr lang="en-AU" sz="3700" b="1"/>
              <a:t>Mechanisms for embedding feedback literacy </a:t>
            </a:r>
            <a:endParaRPr lang="en-AU" sz="3700"/>
          </a:p>
        </p:txBody>
      </p:sp>
      <p:sp>
        <p:nvSpPr>
          <p:cNvPr id="3" name="Content Placeholder 2">
            <a:extLst>
              <a:ext uri="{FF2B5EF4-FFF2-40B4-BE49-F238E27FC236}">
                <a16:creationId xmlns:a16="http://schemas.microsoft.com/office/drawing/2014/main" id="{D6BD784F-439D-F847-8B15-27126392F101}"/>
              </a:ext>
            </a:extLst>
          </p:cNvPr>
          <p:cNvSpPr>
            <a:spLocks noGrp="1"/>
          </p:cNvSpPr>
          <p:nvPr>
            <p:ph idx="1"/>
          </p:nvPr>
        </p:nvSpPr>
        <p:spPr>
          <a:xfrm>
            <a:off x="648931" y="2438401"/>
            <a:ext cx="3605571" cy="3779520"/>
          </a:xfrm>
        </p:spPr>
        <p:txBody>
          <a:bodyPr>
            <a:normAutofit/>
          </a:bodyPr>
          <a:lstStyle/>
          <a:p>
            <a:r>
              <a:rPr lang="en-AU" sz="3600" i="1"/>
              <a:t>Eliciting</a:t>
            </a:r>
            <a:endParaRPr lang="en-AU" sz="3600"/>
          </a:p>
          <a:p>
            <a:r>
              <a:rPr lang="en-AU" sz="3600" i="1"/>
              <a:t>Processing</a:t>
            </a:r>
            <a:endParaRPr lang="en-AU" sz="3600"/>
          </a:p>
          <a:p>
            <a:r>
              <a:rPr lang="en-AU" sz="3600" i="1"/>
              <a:t>Enacting</a:t>
            </a:r>
            <a:endParaRPr lang="en-AU" sz="3600"/>
          </a:p>
          <a:p>
            <a:endParaRPr lang="en-AU" sz="1800"/>
          </a:p>
        </p:txBody>
      </p:sp>
      <p:sp>
        <p:nvSpPr>
          <p:cNvPr id="9" name="Rectangle 8">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8267"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application&#10;&#10;Description automatically generated">
            <a:extLst>
              <a:ext uri="{FF2B5EF4-FFF2-40B4-BE49-F238E27FC236}">
                <a16:creationId xmlns:a16="http://schemas.microsoft.com/office/drawing/2014/main" id="{E50AA20C-C019-C448-90E1-DFE7A623DB88}"/>
              </a:ext>
            </a:extLst>
          </p:cNvPr>
          <p:cNvPicPr>
            <a:picLocks noChangeAspect="1"/>
          </p:cNvPicPr>
          <p:nvPr/>
        </p:nvPicPr>
        <p:blipFill rotWithShape="1">
          <a:blip r:embed="rId2"/>
          <a:srcRect t="3438" r="-1" b="-1"/>
          <a:stretch/>
        </p:blipFill>
        <p:spPr>
          <a:xfrm>
            <a:off x="5283708" y="722376"/>
            <a:ext cx="6263640" cy="5413248"/>
          </a:xfrm>
          <a:prstGeom prst="rect">
            <a:avLst/>
          </a:prstGeom>
          <a:effectLst/>
        </p:spPr>
      </p:pic>
    </p:spTree>
    <p:extLst>
      <p:ext uri="{BB962C8B-B14F-4D97-AF65-F5344CB8AC3E}">
        <p14:creationId xmlns:p14="http://schemas.microsoft.com/office/powerpoint/2010/main" val="148166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1. The problem with feedback</a:t>
            </a:r>
          </a:p>
        </p:txBody>
      </p:sp>
      <p:sp>
        <p:nvSpPr>
          <p:cNvPr id="3" name="Content Placeholder 2"/>
          <p:cNvSpPr>
            <a:spLocks noGrp="1"/>
          </p:cNvSpPr>
          <p:nvPr>
            <p:ph idx="1"/>
          </p:nvPr>
        </p:nvSpPr>
        <p:spPr>
          <a:xfrm>
            <a:off x="1266092" y="1417638"/>
            <a:ext cx="9802961" cy="5041777"/>
          </a:xfrm>
        </p:spPr>
        <p:txBody>
          <a:bodyPr>
            <a:normAutofit/>
          </a:bodyPr>
          <a:lstStyle/>
          <a:p>
            <a:pPr>
              <a:spcBef>
                <a:spcPts val="600"/>
              </a:spcBef>
              <a:spcAft>
                <a:spcPts val="600"/>
              </a:spcAft>
              <a:defRPr/>
            </a:pPr>
            <a:r>
              <a:rPr lang="en-US" sz="2800" dirty="0"/>
              <a:t>Students complain that they do not get enough of it</a:t>
            </a:r>
          </a:p>
          <a:p>
            <a:pPr>
              <a:spcBef>
                <a:spcPts val="600"/>
              </a:spcBef>
              <a:spcAft>
                <a:spcPts val="600"/>
              </a:spcAft>
              <a:defRPr/>
            </a:pPr>
            <a:r>
              <a:rPr lang="en-US" sz="2800" dirty="0"/>
              <a:t>Educators resent that after putting considerable time into generating feedback information, students take little notice of it</a:t>
            </a:r>
          </a:p>
          <a:p>
            <a:pPr>
              <a:spcBef>
                <a:spcPts val="600"/>
              </a:spcBef>
              <a:spcAft>
                <a:spcPts val="600"/>
              </a:spcAft>
              <a:defRPr/>
            </a:pPr>
            <a:r>
              <a:rPr lang="en-US" sz="2800" dirty="0"/>
              <a:t>Educators typically think the information they provide is more useful than students think it is</a:t>
            </a:r>
          </a:p>
          <a:p>
            <a:pPr>
              <a:spcBef>
                <a:spcPts val="600"/>
              </a:spcBef>
              <a:spcAft>
                <a:spcPts val="600"/>
              </a:spcAft>
              <a:defRPr/>
            </a:pPr>
            <a:r>
              <a:rPr lang="en-US" sz="2800" dirty="0"/>
              <a:t>Information is typically ‘telling’, often lacking strategies for improvement, and often lacking opportunities for further task attempts</a:t>
            </a:r>
            <a:endParaRPr lang="en-US" dirty="0"/>
          </a:p>
          <a:p>
            <a:pPr marL="0" indent="0" algn="r">
              <a:spcBef>
                <a:spcPts val="0"/>
              </a:spcBef>
              <a:spcAft>
                <a:spcPts val="600"/>
              </a:spcAft>
              <a:buNone/>
              <a:defRPr/>
            </a:pPr>
            <a:endParaRPr lang="en-US" sz="1600" dirty="0"/>
          </a:p>
          <a:p>
            <a:pPr marL="0" indent="0" algn="r">
              <a:spcBef>
                <a:spcPts val="0"/>
              </a:spcBef>
              <a:spcAft>
                <a:spcPts val="600"/>
              </a:spcAft>
              <a:buNone/>
              <a:defRPr/>
            </a:pPr>
            <a:r>
              <a:rPr lang="en-US" sz="1600" dirty="0"/>
              <a:t>Ende 1995, Hattie 2009, </a:t>
            </a:r>
            <a:r>
              <a:rPr lang="en-US" sz="1600" dirty="0" err="1"/>
              <a:t>Boud</a:t>
            </a:r>
            <a:r>
              <a:rPr lang="en-US" sz="1600" dirty="0"/>
              <a:t> and Molloy 2013, Johnson &amp; Molloy 2017</a:t>
            </a:r>
          </a:p>
          <a:p>
            <a:pPr marL="0" indent="0">
              <a:spcBef>
                <a:spcPts val="0"/>
              </a:spcBef>
              <a:spcAft>
                <a:spcPts val="600"/>
              </a:spcAft>
              <a:buNone/>
              <a:defRPr/>
            </a:pPr>
            <a:endParaRPr lang="en-US" dirty="0"/>
          </a:p>
          <a:p>
            <a:endParaRPr lang="en-US" dirty="0"/>
          </a:p>
        </p:txBody>
      </p:sp>
    </p:spTree>
    <p:extLst>
      <p:ext uri="{BB962C8B-B14F-4D97-AF65-F5344CB8AC3E}">
        <p14:creationId xmlns:p14="http://schemas.microsoft.com/office/powerpoint/2010/main" val="41844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DC0A1-902F-EF42-9BCD-7FA3416BDABD}"/>
              </a:ext>
            </a:extLst>
          </p:cNvPr>
          <p:cNvSpPr>
            <a:spLocks noGrp="1"/>
          </p:cNvSpPr>
          <p:nvPr>
            <p:ph type="title"/>
          </p:nvPr>
        </p:nvSpPr>
        <p:spPr>
          <a:xfrm>
            <a:off x="334537" y="629266"/>
            <a:ext cx="4683510" cy="1622321"/>
          </a:xfrm>
        </p:spPr>
        <p:txBody>
          <a:bodyPr>
            <a:normAutofit/>
          </a:bodyPr>
          <a:lstStyle/>
          <a:p>
            <a:pPr>
              <a:lnSpc>
                <a:spcPct val="90000"/>
              </a:lnSpc>
            </a:pPr>
            <a:r>
              <a:rPr lang="en-US" sz="3200" b="1" dirty="0"/>
              <a:t>We need feedback literacy ourselves</a:t>
            </a:r>
          </a:p>
        </p:txBody>
      </p:sp>
      <p:sp>
        <p:nvSpPr>
          <p:cNvPr id="3" name="Content Placeholder 2">
            <a:extLst>
              <a:ext uri="{FF2B5EF4-FFF2-40B4-BE49-F238E27FC236}">
                <a16:creationId xmlns:a16="http://schemas.microsoft.com/office/drawing/2014/main" id="{8420CD4B-A728-F949-8A0A-03F8CEF9DFF2}"/>
              </a:ext>
            </a:extLst>
          </p:cNvPr>
          <p:cNvSpPr>
            <a:spLocks noGrp="1"/>
          </p:cNvSpPr>
          <p:nvPr>
            <p:ph idx="1"/>
          </p:nvPr>
        </p:nvSpPr>
        <p:spPr>
          <a:xfrm>
            <a:off x="648931" y="2438400"/>
            <a:ext cx="4369118" cy="3785419"/>
          </a:xfrm>
        </p:spPr>
        <p:txBody>
          <a:bodyPr>
            <a:normAutofit fontScale="92500" lnSpcReduction="10000"/>
          </a:bodyPr>
          <a:lstStyle/>
          <a:p>
            <a:r>
              <a:rPr lang="en-US" sz="2800" i="1" dirty="0"/>
              <a:t>At the macro-level </a:t>
            </a:r>
            <a:br>
              <a:rPr lang="en-US" sz="2800" i="1" dirty="0"/>
            </a:br>
            <a:r>
              <a:rPr lang="en-US" sz="2800" dirty="0"/>
              <a:t>in the design of entire programs</a:t>
            </a:r>
          </a:p>
          <a:p>
            <a:r>
              <a:rPr lang="en-US" sz="2800" i="1" dirty="0"/>
              <a:t>At the meso-level </a:t>
            </a:r>
            <a:br>
              <a:rPr lang="en-US" sz="2800" i="1" dirty="0"/>
            </a:br>
            <a:r>
              <a:rPr lang="en-US" sz="2800" dirty="0"/>
              <a:t>to design course units/subjects</a:t>
            </a:r>
          </a:p>
          <a:p>
            <a:r>
              <a:rPr lang="en-US" sz="2800" i="1" dirty="0"/>
              <a:t>At the micro-level </a:t>
            </a:r>
            <a:br>
              <a:rPr lang="en-US" sz="2800" i="1" dirty="0"/>
            </a:br>
            <a:r>
              <a:rPr lang="en-US" sz="2800" dirty="0"/>
              <a:t>to design appropriate inputs to individual students</a:t>
            </a:r>
          </a:p>
        </p:txBody>
      </p:sp>
      <p:pic>
        <p:nvPicPr>
          <p:cNvPr id="4" name="Picture 3">
            <a:extLst>
              <a:ext uri="{FF2B5EF4-FFF2-40B4-BE49-F238E27FC236}">
                <a16:creationId xmlns:a16="http://schemas.microsoft.com/office/drawing/2014/main" id="{F13D8F39-2FE1-1849-A8A9-E8EE70E466B7}"/>
              </a:ext>
            </a:extLst>
          </p:cNvPr>
          <p:cNvPicPr>
            <a:picLocks noChangeAspect="1"/>
          </p:cNvPicPr>
          <p:nvPr/>
        </p:nvPicPr>
        <p:blipFill>
          <a:blip r:embed="rId3"/>
          <a:stretch>
            <a:fillRect/>
          </a:stretch>
        </p:blipFill>
        <p:spPr>
          <a:xfrm>
            <a:off x="5753492" y="809216"/>
            <a:ext cx="5789577" cy="5239568"/>
          </a:xfrm>
          <a:prstGeom prst="rect">
            <a:avLst/>
          </a:prstGeom>
          <a:effectLst/>
        </p:spPr>
      </p:pic>
    </p:spTree>
    <p:extLst>
      <p:ext uri="{BB962C8B-B14F-4D97-AF65-F5344CB8AC3E}">
        <p14:creationId xmlns:p14="http://schemas.microsoft.com/office/powerpoint/2010/main" val="2125807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31D3-FDDA-0349-87BD-8D6B6428B6C5}"/>
              </a:ext>
            </a:extLst>
          </p:cNvPr>
          <p:cNvSpPr>
            <a:spLocks noGrp="1"/>
          </p:cNvSpPr>
          <p:nvPr>
            <p:ph type="title"/>
          </p:nvPr>
        </p:nvSpPr>
        <p:spPr/>
        <p:txBody>
          <a:bodyPr/>
          <a:lstStyle/>
          <a:p>
            <a:r>
              <a:rPr lang="en-AU"/>
              <a:t>Teacher feedback literacy</a:t>
            </a:r>
          </a:p>
        </p:txBody>
      </p:sp>
      <p:sp>
        <p:nvSpPr>
          <p:cNvPr id="3" name="Content Placeholder 2">
            <a:extLst>
              <a:ext uri="{FF2B5EF4-FFF2-40B4-BE49-F238E27FC236}">
                <a16:creationId xmlns:a16="http://schemas.microsoft.com/office/drawing/2014/main" id="{C5287769-6F02-7D45-92F3-EF2A8DDBCFBB}"/>
              </a:ext>
            </a:extLst>
          </p:cNvPr>
          <p:cNvSpPr>
            <a:spLocks noGrp="1"/>
          </p:cNvSpPr>
          <p:nvPr>
            <p:ph idx="1"/>
          </p:nvPr>
        </p:nvSpPr>
        <p:spPr>
          <a:xfrm>
            <a:off x="609600" y="1600201"/>
            <a:ext cx="6062663" cy="4529137"/>
          </a:xfrm>
        </p:spPr>
        <p:txBody>
          <a:bodyPr/>
          <a:lstStyle/>
          <a:p>
            <a:endParaRPr lang="en-AU"/>
          </a:p>
          <a:p>
            <a:endParaRPr lang="en-AU"/>
          </a:p>
          <a:p>
            <a:endParaRPr lang="en-AU"/>
          </a:p>
          <a:p>
            <a:endParaRPr lang="en-AU"/>
          </a:p>
          <a:p>
            <a:r>
              <a:rPr lang="en-AU" b="1"/>
              <a:t>What feedback literate teachers do: an empirically-derived competency framework</a:t>
            </a:r>
          </a:p>
          <a:p>
            <a:r>
              <a:rPr lang="en-AU"/>
              <a:t>Boud</a:t>
            </a:r>
            <a:r>
              <a:rPr lang="en-AU" baseline="30000"/>
              <a:t> </a:t>
            </a:r>
            <a:r>
              <a:rPr lang="en-AU"/>
              <a:t>and Dawson</a:t>
            </a:r>
          </a:p>
          <a:p>
            <a:endParaRPr lang="en-AU"/>
          </a:p>
        </p:txBody>
      </p:sp>
      <p:graphicFrame>
        <p:nvGraphicFramePr>
          <p:cNvPr id="4" name="Table 3">
            <a:extLst>
              <a:ext uri="{FF2B5EF4-FFF2-40B4-BE49-F238E27FC236}">
                <a16:creationId xmlns:a16="http://schemas.microsoft.com/office/drawing/2014/main" id="{6871286B-15B6-C548-B713-906D2C185C4A}"/>
              </a:ext>
            </a:extLst>
          </p:cNvPr>
          <p:cNvGraphicFramePr>
            <a:graphicFrameLocks noGrp="1"/>
          </p:cNvGraphicFramePr>
          <p:nvPr>
            <p:extLst>
              <p:ext uri="{D42A27DB-BD31-4B8C-83A1-F6EECF244321}">
                <p14:modId xmlns:p14="http://schemas.microsoft.com/office/powerpoint/2010/main" val="464117286"/>
              </p:ext>
            </p:extLst>
          </p:nvPr>
        </p:nvGraphicFramePr>
        <p:xfrm>
          <a:off x="100013" y="-19386"/>
          <a:ext cx="11915775" cy="6877383"/>
        </p:xfrm>
        <a:graphic>
          <a:graphicData uri="http://schemas.openxmlformats.org/drawingml/2006/table">
            <a:tbl>
              <a:tblPr firstRow="1" firstCol="1" bandRow="1">
                <a:tableStyleId>{5C22544A-7EE6-4342-B048-85BDC9FD1C3A}</a:tableStyleId>
              </a:tblPr>
              <a:tblGrid>
                <a:gridCol w="2354070">
                  <a:extLst>
                    <a:ext uri="{9D8B030D-6E8A-4147-A177-3AD203B41FA5}">
                      <a16:colId xmlns:a16="http://schemas.microsoft.com/office/drawing/2014/main" val="3777402176"/>
                    </a:ext>
                  </a:extLst>
                </a:gridCol>
                <a:gridCol w="9561705">
                  <a:extLst>
                    <a:ext uri="{9D8B030D-6E8A-4147-A177-3AD203B41FA5}">
                      <a16:colId xmlns:a16="http://schemas.microsoft.com/office/drawing/2014/main" val="1546887219"/>
                    </a:ext>
                  </a:extLst>
                </a:gridCol>
              </a:tblGrid>
              <a:tr h="504491">
                <a:tc>
                  <a:txBody>
                    <a:bodyPr/>
                    <a:lstStyle/>
                    <a:p>
                      <a:endParaRPr lang="en-AU"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63" marR="41463" marT="0" marB="0"/>
                </a:tc>
                <a:tc>
                  <a:txBody>
                    <a:bodyPr/>
                    <a:lstStyle/>
                    <a:p>
                      <a:r>
                        <a:rPr lang="en-AU" sz="3200">
                          <a:effectLst/>
                        </a:rPr>
                        <a:t>Teacher Feedback Literacy </a:t>
                      </a:r>
                      <a:r>
                        <a:rPr lang="en-AU" sz="1800">
                          <a:effectLst/>
                        </a:rPr>
                        <a:t>(Boud &amp; Dawson, 2021)</a:t>
                      </a:r>
                      <a:endParaRPr lang="en-AU"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63" marR="41463" marT="0" marB="0"/>
                </a:tc>
                <a:extLst>
                  <a:ext uri="{0D108BD9-81ED-4DB2-BD59-A6C34878D82A}">
                    <a16:rowId xmlns:a16="http://schemas.microsoft.com/office/drawing/2014/main" val="116906849"/>
                  </a:ext>
                </a:extLst>
              </a:tr>
              <a:tr h="315307">
                <a:tc rowSpan="7">
                  <a:txBody>
                    <a:bodyPr/>
                    <a:lstStyle/>
                    <a:p>
                      <a:pPr marL="71755" marR="71755" algn="ctr">
                        <a:spcBef>
                          <a:spcPts val="200"/>
                        </a:spcBef>
                        <a:spcAft>
                          <a:spcPts val="0"/>
                        </a:spcAft>
                      </a:pPr>
                      <a:r>
                        <a:rPr lang="en-AU" sz="2800">
                          <a:effectLst/>
                        </a:rPr>
                        <a:t>Macro</a:t>
                      </a:r>
                      <a:endParaRPr lang="en-AU"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63" marR="41463" marT="0" marB="0" vert="vert270" anchor="ctr"/>
                </a:tc>
                <a:tc>
                  <a:txBody>
                    <a:bodyPr/>
                    <a:lstStyle/>
                    <a:p>
                      <a:pPr>
                        <a:spcBef>
                          <a:spcPts val="0"/>
                        </a:spcBef>
                      </a:pPr>
                      <a:r>
                        <a:rPr lang="en-AU" sz="2000">
                          <a:effectLst/>
                        </a:rPr>
                        <a:t>1. Plans feedback strategically</a:t>
                      </a:r>
                      <a:endParaRPr lang="en-AU"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63" marR="41463" marT="0" marB="0"/>
                </a:tc>
                <a:extLst>
                  <a:ext uri="{0D108BD9-81ED-4DB2-BD59-A6C34878D82A}">
                    <a16:rowId xmlns:a16="http://schemas.microsoft.com/office/drawing/2014/main" val="4152951568"/>
                  </a:ext>
                </a:extLst>
              </a:tr>
              <a:tr h="315307">
                <a:tc vMerge="1">
                  <a:txBody>
                    <a:bodyPr/>
                    <a:lstStyle/>
                    <a:p>
                      <a:endParaRPr lang="en-AU"/>
                    </a:p>
                  </a:txBody>
                  <a:tcPr/>
                </a:tc>
                <a:tc>
                  <a:txBody>
                    <a:bodyPr/>
                    <a:lstStyle/>
                    <a:p>
                      <a:pPr>
                        <a:spcBef>
                          <a:spcPts val="0"/>
                        </a:spcBef>
                      </a:pPr>
                      <a:r>
                        <a:rPr lang="en-AU" sz="2000">
                          <a:effectLst/>
                        </a:rPr>
                        <a:t>2. Uses available resources well</a:t>
                      </a:r>
                      <a:endParaRPr lang="en-AU"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63" marR="41463" marT="0" marB="0"/>
                </a:tc>
                <a:extLst>
                  <a:ext uri="{0D108BD9-81ED-4DB2-BD59-A6C34878D82A}">
                    <a16:rowId xmlns:a16="http://schemas.microsoft.com/office/drawing/2014/main" val="2230546098"/>
                  </a:ext>
                </a:extLst>
              </a:tr>
              <a:tr h="315307">
                <a:tc vMerge="1">
                  <a:txBody>
                    <a:bodyPr/>
                    <a:lstStyle/>
                    <a:p>
                      <a:endParaRPr lang="en-AU"/>
                    </a:p>
                  </a:txBody>
                  <a:tcPr/>
                </a:tc>
                <a:tc>
                  <a:txBody>
                    <a:bodyPr/>
                    <a:lstStyle/>
                    <a:p>
                      <a:pPr>
                        <a:spcBef>
                          <a:spcPts val="0"/>
                        </a:spcBef>
                      </a:pPr>
                      <a:r>
                        <a:rPr lang="en-AU" sz="2000">
                          <a:effectLst/>
                        </a:rPr>
                        <a:t>3. Creates authentic feedback-rich environments</a:t>
                      </a:r>
                    </a:p>
                  </a:txBody>
                  <a:tcPr marL="41463" marR="41463" marT="0" marB="0"/>
                </a:tc>
                <a:extLst>
                  <a:ext uri="{0D108BD9-81ED-4DB2-BD59-A6C34878D82A}">
                    <a16:rowId xmlns:a16="http://schemas.microsoft.com/office/drawing/2014/main" val="2456660100"/>
                  </a:ext>
                </a:extLst>
              </a:tr>
              <a:tr h="315307">
                <a:tc vMerge="1">
                  <a:txBody>
                    <a:bodyPr/>
                    <a:lstStyle/>
                    <a:p>
                      <a:endParaRPr lang="en-AU"/>
                    </a:p>
                  </a:txBody>
                  <a:tcPr/>
                </a:tc>
                <a:tc>
                  <a:txBody>
                    <a:bodyPr/>
                    <a:lstStyle/>
                    <a:p>
                      <a:pPr>
                        <a:spcBef>
                          <a:spcPts val="0"/>
                        </a:spcBef>
                      </a:pPr>
                      <a:r>
                        <a:rPr lang="en-AU" sz="2000">
                          <a:effectLst/>
                        </a:rPr>
                        <a:t>4. Develops student feedback literacy</a:t>
                      </a:r>
                    </a:p>
                  </a:txBody>
                  <a:tcPr marL="41463" marR="41463" marT="0" marB="0"/>
                </a:tc>
                <a:extLst>
                  <a:ext uri="{0D108BD9-81ED-4DB2-BD59-A6C34878D82A}">
                    <a16:rowId xmlns:a16="http://schemas.microsoft.com/office/drawing/2014/main" val="2115393920"/>
                  </a:ext>
                </a:extLst>
              </a:tr>
              <a:tr h="315307">
                <a:tc vMerge="1">
                  <a:txBody>
                    <a:bodyPr/>
                    <a:lstStyle/>
                    <a:p>
                      <a:endParaRPr lang="en-AU"/>
                    </a:p>
                  </a:txBody>
                  <a:tcPr/>
                </a:tc>
                <a:tc>
                  <a:txBody>
                    <a:bodyPr/>
                    <a:lstStyle/>
                    <a:p>
                      <a:pPr>
                        <a:spcBef>
                          <a:spcPts val="0"/>
                        </a:spcBef>
                      </a:pPr>
                      <a:r>
                        <a:rPr lang="en-AU" sz="2000">
                          <a:effectLst/>
                        </a:rPr>
                        <a:t>5. Develops/coordinates colleagues</a:t>
                      </a:r>
                    </a:p>
                  </a:txBody>
                  <a:tcPr marL="41463" marR="41463" marT="0" marB="0"/>
                </a:tc>
                <a:extLst>
                  <a:ext uri="{0D108BD9-81ED-4DB2-BD59-A6C34878D82A}">
                    <a16:rowId xmlns:a16="http://schemas.microsoft.com/office/drawing/2014/main" val="2254617578"/>
                  </a:ext>
                </a:extLst>
              </a:tr>
              <a:tr h="315307">
                <a:tc vMerge="1">
                  <a:txBody>
                    <a:bodyPr/>
                    <a:lstStyle/>
                    <a:p>
                      <a:endParaRPr lang="en-AU"/>
                    </a:p>
                  </a:txBody>
                  <a:tcPr/>
                </a:tc>
                <a:tc>
                  <a:txBody>
                    <a:bodyPr/>
                    <a:lstStyle/>
                    <a:p>
                      <a:pPr>
                        <a:spcBef>
                          <a:spcPts val="0"/>
                        </a:spcBef>
                      </a:pPr>
                      <a:r>
                        <a:rPr lang="en-AU" sz="2000">
                          <a:effectLst/>
                        </a:rPr>
                        <a:t>6. Manages feedback pressures (for self and others)</a:t>
                      </a:r>
                    </a:p>
                  </a:txBody>
                  <a:tcPr marL="41463" marR="41463" marT="0" marB="0"/>
                </a:tc>
                <a:extLst>
                  <a:ext uri="{0D108BD9-81ED-4DB2-BD59-A6C34878D82A}">
                    <a16:rowId xmlns:a16="http://schemas.microsoft.com/office/drawing/2014/main" val="3774838764"/>
                  </a:ext>
                </a:extLst>
              </a:tr>
              <a:tr h="446703">
                <a:tc vMerge="1">
                  <a:txBody>
                    <a:bodyPr/>
                    <a:lstStyle/>
                    <a:p>
                      <a:endParaRPr lang="en-AU"/>
                    </a:p>
                  </a:txBody>
                  <a:tcPr/>
                </a:tc>
                <a:tc>
                  <a:txBody>
                    <a:bodyPr/>
                    <a:lstStyle/>
                    <a:p>
                      <a:pPr>
                        <a:lnSpc>
                          <a:spcPct val="106000"/>
                        </a:lnSpc>
                        <a:spcBef>
                          <a:spcPts val="0"/>
                        </a:spcBef>
                      </a:pPr>
                      <a:r>
                        <a:rPr lang="en-AU" sz="2000">
                          <a:effectLst/>
                        </a:rPr>
                        <a:t>7. Improves feedback processes</a:t>
                      </a:r>
                    </a:p>
                  </a:txBody>
                  <a:tcPr marL="41463" marR="41463" marT="0" marB="0"/>
                </a:tc>
                <a:extLst>
                  <a:ext uri="{0D108BD9-81ED-4DB2-BD59-A6C34878D82A}">
                    <a16:rowId xmlns:a16="http://schemas.microsoft.com/office/drawing/2014/main" val="2100764753"/>
                  </a:ext>
                </a:extLst>
              </a:tr>
              <a:tr h="320036">
                <a:tc rowSpan="9">
                  <a:txBody>
                    <a:bodyPr/>
                    <a:lstStyle/>
                    <a:p>
                      <a:pPr marL="71755" marR="71755" algn="ctr">
                        <a:spcBef>
                          <a:spcPts val="200"/>
                        </a:spcBef>
                        <a:spcAft>
                          <a:spcPts val="0"/>
                        </a:spcAft>
                      </a:pPr>
                      <a:r>
                        <a:rPr lang="en-AU" sz="2800">
                          <a:effectLst/>
                        </a:rPr>
                        <a:t>Meso</a:t>
                      </a:r>
                      <a:endParaRPr lang="en-AU"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63" marR="41463" marT="0" marB="0" vert="vert270" anchor="ctr"/>
                </a:tc>
                <a:tc>
                  <a:txBody>
                    <a:bodyPr/>
                    <a:lstStyle/>
                    <a:p>
                      <a:pPr>
                        <a:lnSpc>
                          <a:spcPct val="106000"/>
                        </a:lnSpc>
                        <a:spcBef>
                          <a:spcPts val="200"/>
                        </a:spcBef>
                      </a:pPr>
                      <a:r>
                        <a:rPr lang="en-AU" sz="2000">
                          <a:effectLst/>
                        </a:rPr>
                        <a:t>8. Maximises effects of limited opportunities for feedback</a:t>
                      </a:r>
                    </a:p>
                  </a:txBody>
                  <a:tcPr marL="41463" marR="41463" marT="0" marB="0"/>
                </a:tc>
                <a:extLst>
                  <a:ext uri="{0D108BD9-81ED-4DB2-BD59-A6C34878D82A}">
                    <a16:rowId xmlns:a16="http://schemas.microsoft.com/office/drawing/2014/main" val="814701997"/>
                  </a:ext>
                </a:extLst>
              </a:tr>
              <a:tr h="320036">
                <a:tc vMerge="1">
                  <a:txBody>
                    <a:bodyPr/>
                    <a:lstStyle/>
                    <a:p>
                      <a:endParaRPr lang="en-AU"/>
                    </a:p>
                  </a:txBody>
                  <a:tcPr/>
                </a:tc>
                <a:tc>
                  <a:txBody>
                    <a:bodyPr/>
                    <a:lstStyle/>
                    <a:p>
                      <a:pPr>
                        <a:lnSpc>
                          <a:spcPct val="106000"/>
                        </a:lnSpc>
                        <a:spcBef>
                          <a:spcPts val="200"/>
                        </a:spcBef>
                      </a:pPr>
                      <a:r>
                        <a:rPr lang="en-AU" sz="2000">
                          <a:effectLst/>
                        </a:rPr>
                        <a:t>9. Organises timing, location, sequencing of feedback events</a:t>
                      </a:r>
                    </a:p>
                  </a:txBody>
                  <a:tcPr marL="41463" marR="41463" marT="0" marB="0"/>
                </a:tc>
                <a:extLst>
                  <a:ext uri="{0D108BD9-81ED-4DB2-BD59-A6C34878D82A}">
                    <a16:rowId xmlns:a16="http://schemas.microsoft.com/office/drawing/2014/main" val="3342320009"/>
                  </a:ext>
                </a:extLst>
              </a:tr>
              <a:tr h="320036">
                <a:tc vMerge="1">
                  <a:txBody>
                    <a:bodyPr/>
                    <a:lstStyle/>
                    <a:p>
                      <a:endParaRPr lang="en-AU"/>
                    </a:p>
                  </a:txBody>
                  <a:tcPr/>
                </a:tc>
                <a:tc>
                  <a:txBody>
                    <a:bodyPr/>
                    <a:lstStyle/>
                    <a:p>
                      <a:pPr>
                        <a:lnSpc>
                          <a:spcPct val="106000"/>
                        </a:lnSpc>
                        <a:spcBef>
                          <a:spcPts val="200"/>
                        </a:spcBef>
                      </a:pPr>
                      <a:r>
                        <a:rPr lang="en-AU" sz="2000">
                          <a:effectLst/>
                        </a:rPr>
                        <a:t>10. Designs for feedback dialogues and cycles</a:t>
                      </a:r>
                    </a:p>
                  </a:txBody>
                  <a:tcPr marL="41463" marR="41463" marT="0" marB="0"/>
                </a:tc>
                <a:extLst>
                  <a:ext uri="{0D108BD9-81ED-4DB2-BD59-A6C34878D82A}">
                    <a16:rowId xmlns:a16="http://schemas.microsoft.com/office/drawing/2014/main" val="2162467724"/>
                  </a:ext>
                </a:extLst>
              </a:tr>
              <a:tr h="403418">
                <a:tc vMerge="1">
                  <a:txBody>
                    <a:bodyPr/>
                    <a:lstStyle/>
                    <a:p>
                      <a:endParaRPr lang="en-AU"/>
                    </a:p>
                  </a:txBody>
                  <a:tcPr/>
                </a:tc>
                <a:tc>
                  <a:txBody>
                    <a:bodyPr/>
                    <a:lstStyle/>
                    <a:p>
                      <a:pPr>
                        <a:lnSpc>
                          <a:spcPct val="106000"/>
                        </a:lnSpc>
                        <a:spcBef>
                          <a:spcPts val="200"/>
                        </a:spcBef>
                      </a:pPr>
                      <a:r>
                        <a:rPr lang="en-AU" sz="2000">
                          <a:effectLst/>
                        </a:rPr>
                        <a:t>11. Constructs and implements tasks and accompanying feedback processes</a:t>
                      </a:r>
                      <a:endParaRPr lang="en-AU"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63" marR="41463" marT="0" marB="0"/>
                </a:tc>
                <a:extLst>
                  <a:ext uri="{0D108BD9-81ED-4DB2-BD59-A6C34878D82A}">
                    <a16:rowId xmlns:a16="http://schemas.microsoft.com/office/drawing/2014/main" val="2556524861"/>
                  </a:ext>
                </a:extLst>
              </a:tr>
              <a:tr h="320036">
                <a:tc vMerge="1">
                  <a:txBody>
                    <a:bodyPr/>
                    <a:lstStyle/>
                    <a:p>
                      <a:endParaRPr lang="en-AU"/>
                    </a:p>
                  </a:txBody>
                  <a:tcPr/>
                </a:tc>
                <a:tc>
                  <a:txBody>
                    <a:bodyPr/>
                    <a:lstStyle/>
                    <a:p>
                      <a:pPr>
                        <a:lnSpc>
                          <a:spcPct val="106000"/>
                        </a:lnSpc>
                        <a:spcBef>
                          <a:spcPts val="200"/>
                        </a:spcBef>
                      </a:pPr>
                      <a:r>
                        <a:rPr lang="en-AU" sz="2000">
                          <a:effectLst/>
                        </a:rPr>
                        <a:t>12. Frames feedback information in relation to standards and criteria</a:t>
                      </a:r>
                    </a:p>
                  </a:txBody>
                  <a:tcPr marL="41463" marR="41463" marT="0" marB="0"/>
                </a:tc>
                <a:extLst>
                  <a:ext uri="{0D108BD9-81ED-4DB2-BD59-A6C34878D82A}">
                    <a16:rowId xmlns:a16="http://schemas.microsoft.com/office/drawing/2014/main" val="2095042124"/>
                  </a:ext>
                </a:extLst>
              </a:tr>
              <a:tr h="320036">
                <a:tc vMerge="1">
                  <a:txBody>
                    <a:bodyPr/>
                    <a:lstStyle/>
                    <a:p>
                      <a:endParaRPr lang="en-AU"/>
                    </a:p>
                  </a:txBody>
                  <a:tcPr/>
                </a:tc>
                <a:tc>
                  <a:txBody>
                    <a:bodyPr/>
                    <a:lstStyle/>
                    <a:p>
                      <a:pPr>
                        <a:lnSpc>
                          <a:spcPct val="106000"/>
                        </a:lnSpc>
                        <a:spcBef>
                          <a:spcPts val="200"/>
                        </a:spcBef>
                      </a:pPr>
                      <a:r>
                        <a:rPr lang="en-AU" sz="2000">
                          <a:effectLst/>
                        </a:rPr>
                        <a:t>13. Manages tensions between feedback and grading</a:t>
                      </a:r>
                    </a:p>
                  </a:txBody>
                  <a:tcPr marL="41463" marR="41463" marT="0" marB="0"/>
                </a:tc>
                <a:extLst>
                  <a:ext uri="{0D108BD9-81ED-4DB2-BD59-A6C34878D82A}">
                    <a16:rowId xmlns:a16="http://schemas.microsoft.com/office/drawing/2014/main" val="2375579072"/>
                  </a:ext>
                </a:extLst>
              </a:tr>
              <a:tr h="320036">
                <a:tc vMerge="1">
                  <a:txBody>
                    <a:bodyPr/>
                    <a:lstStyle/>
                    <a:p>
                      <a:endParaRPr lang="en-AU"/>
                    </a:p>
                  </a:txBody>
                  <a:tcPr/>
                </a:tc>
                <a:tc>
                  <a:txBody>
                    <a:bodyPr/>
                    <a:lstStyle/>
                    <a:p>
                      <a:pPr>
                        <a:lnSpc>
                          <a:spcPct val="106000"/>
                        </a:lnSpc>
                        <a:spcBef>
                          <a:spcPts val="200"/>
                        </a:spcBef>
                      </a:pPr>
                      <a:r>
                        <a:rPr lang="en-AU" sz="2000">
                          <a:effectLst/>
                        </a:rPr>
                        <a:t>14. Utilises technological aids to feedback as appropriate</a:t>
                      </a:r>
                    </a:p>
                  </a:txBody>
                  <a:tcPr marL="41463" marR="41463" marT="0" marB="0"/>
                </a:tc>
                <a:extLst>
                  <a:ext uri="{0D108BD9-81ED-4DB2-BD59-A6C34878D82A}">
                    <a16:rowId xmlns:a16="http://schemas.microsoft.com/office/drawing/2014/main" val="2038806137"/>
                  </a:ext>
                </a:extLst>
              </a:tr>
              <a:tr h="320036">
                <a:tc vMerge="1">
                  <a:txBody>
                    <a:bodyPr/>
                    <a:lstStyle/>
                    <a:p>
                      <a:endParaRPr lang="en-AU"/>
                    </a:p>
                  </a:txBody>
                  <a:tcPr/>
                </a:tc>
                <a:tc>
                  <a:txBody>
                    <a:bodyPr/>
                    <a:lstStyle/>
                    <a:p>
                      <a:pPr>
                        <a:lnSpc>
                          <a:spcPct val="106000"/>
                        </a:lnSpc>
                        <a:spcBef>
                          <a:spcPts val="200"/>
                        </a:spcBef>
                      </a:pPr>
                      <a:r>
                        <a:rPr lang="en-AU" sz="2000">
                          <a:effectLst/>
                        </a:rPr>
                        <a:t>15. Designs to intentionally prompt student action</a:t>
                      </a:r>
                    </a:p>
                  </a:txBody>
                  <a:tcPr marL="41463" marR="41463" marT="0" marB="0"/>
                </a:tc>
                <a:extLst>
                  <a:ext uri="{0D108BD9-81ED-4DB2-BD59-A6C34878D82A}">
                    <a16:rowId xmlns:a16="http://schemas.microsoft.com/office/drawing/2014/main" val="4060080566"/>
                  </a:ext>
                </a:extLst>
              </a:tr>
              <a:tr h="430569">
                <a:tc vMerge="1">
                  <a:txBody>
                    <a:bodyPr/>
                    <a:lstStyle/>
                    <a:p>
                      <a:endParaRPr lang="en-AU"/>
                    </a:p>
                  </a:txBody>
                  <a:tcPr/>
                </a:tc>
                <a:tc>
                  <a:txBody>
                    <a:bodyPr/>
                    <a:lstStyle/>
                    <a:p>
                      <a:pPr>
                        <a:lnSpc>
                          <a:spcPct val="106000"/>
                        </a:lnSpc>
                        <a:spcBef>
                          <a:spcPts val="200"/>
                        </a:spcBef>
                      </a:pPr>
                      <a:r>
                        <a:rPr lang="en-AU" sz="2000">
                          <a:effectLst/>
                        </a:rPr>
                        <a:t>16. Designs feedback processes that involve peers and others</a:t>
                      </a:r>
                    </a:p>
                  </a:txBody>
                  <a:tcPr marL="41463" marR="41463" marT="0" marB="0"/>
                </a:tc>
                <a:extLst>
                  <a:ext uri="{0D108BD9-81ED-4DB2-BD59-A6C34878D82A}">
                    <a16:rowId xmlns:a16="http://schemas.microsoft.com/office/drawing/2014/main" val="4147859633"/>
                  </a:ext>
                </a:extLst>
              </a:tr>
              <a:tr h="320036">
                <a:tc rowSpan="3">
                  <a:txBody>
                    <a:bodyPr/>
                    <a:lstStyle/>
                    <a:p>
                      <a:pPr algn="ctr">
                        <a:spcBef>
                          <a:spcPts val="200"/>
                        </a:spcBef>
                      </a:pPr>
                      <a:r>
                        <a:rPr lang="en-AU" sz="2800">
                          <a:effectLst/>
                        </a:rPr>
                        <a:t>Micro</a:t>
                      </a:r>
                      <a:endParaRPr lang="en-AU"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63" marR="41463" marT="0" marB="0" vert="vert270" anchor="ctr"/>
                </a:tc>
                <a:tc>
                  <a:txBody>
                    <a:bodyPr/>
                    <a:lstStyle/>
                    <a:p>
                      <a:pPr>
                        <a:lnSpc>
                          <a:spcPct val="106000"/>
                        </a:lnSpc>
                        <a:spcBef>
                          <a:spcPts val="200"/>
                        </a:spcBef>
                      </a:pPr>
                      <a:r>
                        <a:rPr lang="en-AU" sz="2000">
                          <a:effectLst/>
                        </a:rPr>
                        <a:t>17. Identifies and responds to student needs</a:t>
                      </a:r>
                    </a:p>
                  </a:txBody>
                  <a:tcPr marL="41463" marR="41463" marT="0" marB="0"/>
                </a:tc>
                <a:extLst>
                  <a:ext uri="{0D108BD9-81ED-4DB2-BD59-A6C34878D82A}">
                    <a16:rowId xmlns:a16="http://schemas.microsoft.com/office/drawing/2014/main" val="2507421483"/>
                  </a:ext>
                </a:extLst>
              </a:tr>
              <a:tr h="320036">
                <a:tc vMerge="1">
                  <a:txBody>
                    <a:bodyPr/>
                    <a:lstStyle/>
                    <a:p>
                      <a:endParaRPr lang="en-AU"/>
                    </a:p>
                  </a:txBody>
                  <a:tcPr/>
                </a:tc>
                <a:tc>
                  <a:txBody>
                    <a:bodyPr/>
                    <a:lstStyle/>
                    <a:p>
                      <a:pPr>
                        <a:lnSpc>
                          <a:spcPct val="106000"/>
                        </a:lnSpc>
                        <a:spcBef>
                          <a:spcPts val="200"/>
                        </a:spcBef>
                      </a:pPr>
                      <a:r>
                        <a:rPr lang="en-AU" sz="2000">
                          <a:effectLst/>
                        </a:rPr>
                        <a:t>18. Crafts appropriate inputs to students</a:t>
                      </a:r>
                    </a:p>
                  </a:txBody>
                  <a:tcPr marL="41463" marR="41463" marT="0" marB="0"/>
                </a:tc>
                <a:extLst>
                  <a:ext uri="{0D108BD9-81ED-4DB2-BD59-A6C34878D82A}">
                    <a16:rowId xmlns:a16="http://schemas.microsoft.com/office/drawing/2014/main" val="628097834"/>
                  </a:ext>
                </a:extLst>
              </a:tr>
              <a:tr h="320036">
                <a:tc vMerge="1">
                  <a:txBody>
                    <a:bodyPr/>
                    <a:lstStyle/>
                    <a:p>
                      <a:endParaRPr lang="en-AU"/>
                    </a:p>
                  </a:txBody>
                  <a:tcPr/>
                </a:tc>
                <a:tc>
                  <a:txBody>
                    <a:bodyPr/>
                    <a:lstStyle/>
                    <a:p>
                      <a:pPr>
                        <a:lnSpc>
                          <a:spcPct val="106000"/>
                        </a:lnSpc>
                        <a:spcBef>
                          <a:spcPts val="200"/>
                        </a:spcBef>
                      </a:pPr>
                      <a:r>
                        <a:rPr lang="en-AU" sz="2000">
                          <a:effectLst/>
                        </a:rPr>
                        <a:t>19. Differentiates between varying student needs</a:t>
                      </a:r>
                    </a:p>
                  </a:txBody>
                  <a:tcPr marL="41463" marR="41463" marT="0" marB="0"/>
                </a:tc>
                <a:extLst>
                  <a:ext uri="{0D108BD9-81ED-4DB2-BD59-A6C34878D82A}">
                    <a16:rowId xmlns:a16="http://schemas.microsoft.com/office/drawing/2014/main" val="4106207138"/>
                  </a:ext>
                </a:extLst>
              </a:tr>
            </a:tbl>
          </a:graphicData>
        </a:graphic>
      </p:graphicFrame>
    </p:spTree>
    <p:extLst>
      <p:ext uri="{BB962C8B-B14F-4D97-AF65-F5344CB8AC3E}">
        <p14:creationId xmlns:p14="http://schemas.microsoft.com/office/powerpoint/2010/main" val="2950908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Key points about feedback</a:t>
            </a:r>
          </a:p>
        </p:txBody>
      </p:sp>
      <p:sp>
        <p:nvSpPr>
          <p:cNvPr id="3" name="Content Placeholder 2"/>
          <p:cNvSpPr>
            <a:spLocks noGrp="1"/>
          </p:cNvSpPr>
          <p:nvPr>
            <p:ph idx="1"/>
          </p:nvPr>
        </p:nvSpPr>
        <p:spPr>
          <a:xfrm>
            <a:off x="1055076" y="1629508"/>
            <a:ext cx="10011509" cy="4595446"/>
          </a:xfrm>
        </p:spPr>
        <p:txBody>
          <a:bodyPr>
            <a:normAutofit fontScale="92500" lnSpcReduction="20000"/>
          </a:bodyPr>
          <a:lstStyle/>
          <a:p>
            <a:r>
              <a:rPr lang="en-US" dirty="0"/>
              <a:t>It has a powerful effect on learning</a:t>
            </a:r>
          </a:p>
          <a:p>
            <a:r>
              <a:rPr lang="en-US" dirty="0"/>
              <a:t>It is one of very few ways in which courses are tailored to the individual needs of students</a:t>
            </a:r>
          </a:p>
          <a:p>
            <a:r>
              <a:rPr lang="en-US" dirty="0"/>
              <a:t>Feedback processes need to be carefully designed around what students do</a:t>
            </a:r>
          </a:p>
          <a:p>
            <a:pPr lvl="1"/>
            <a:r>
              <a:rPr lang="en-US" dirty="0"/>
              <a:t>Giving comments to students is </a:t>
            </a:r>
            <a:r>
              <a:rPr lang="en-US" i="1" dirty="0"/>
              <a:t>only part </a:t>
            </a:r>
            <a:r>
              <a:rPr lang="en-US" dirty="0"/>
              <a:t>of a feedback process</a:t>
            </a:r>
          </a:p>
          <a:p>
            <a:pPr lvl="1"/>
            <a:r>
              <a:rPr lang="en-US" dirty="0"/>
              <a:t>Without active involvement from students, inputs can’t influence learning</a:t>
            </a:r>
          </a:p>
          <a:p>
            <a:pPr lvl="1"/>
            <a:r>
              <a:rPr lang="en-US" dirty="0"/>
              <a:t>Unless the loop is completed, feedback has not occurred</a:t>
            </a:r>
          </a:p>
          <a:p>
            <a:r>
              <a:rPr lang="en-US"/>
              <a:t>It </a:t>
            </a:r>
            <a:r>
              <a:rPr lang="en-US" dirty="0"/>
              <a:t>should always be judged in terms of its effect on student learning</a:t>
            </a:r>
          </a:p>
        </p:txBody>
      </p:sp>
    </p:spTree>
    <p:extLst>
      <p:ext uri="{BB962C8B-B14F-4D97-AF65-F5344CB8AC3E}">
        <p14:creationId xmlns:p14="http://schemas.microsoft.com/office/powerpoint/2010/main" val="4698129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64BCA3-99B1-4741-AE2C-D97FD673965F}"/>
              </a:ext>
            </a:extLst>
          </p:cNvPr>
          <p:cNvSpPr>
            <a:spLocks noGrp="1"/>
          </p:cNvSpPr>
          <p:nvPr>
            <p:ph idx="1"/>
          </p:nvPr>
        </p:nvSpPr>
        <p:spPr>
          <a:xfrm>
            <a:off x="170480" y="175097"/>
            <a:ext cx="11871703" cy="5951067"/>
          </a:xfrm>
        </p:spPr>
        <p:txBody>
          <a:bodyPr>
            <a:normAutofit fontScale="25000" lnSpcReduction="20000"/>
          </a:bodyPr>
          <a:lstStyle/>
          <a:p>
            <a:pPr marL="325438" indent="-325438">
              <a:lnSpc>
                <a:spcPct val="120000"/>
              </a:lnSpc>
              <a:spcBef>
                <a:spcPts val="0"/>
              </a:spcBef>
              <a:buNone/>
            </a:pPr>
            <a:r>
              <a:rPr lang="en-AU" sz="4800" b="1" dirty="0"/>
              <a:t>References</a:t>
            </a:r>
            <a:endParaRPr lang="en-AU" sz="3600" b="1" dirty="0"/>
          </a:p>
          <a:p>
            <a:pPr marL="325438" indent="-325438">
              <a:lnSpc>
                <a:spcPct val="120000"/>
              </a:lnSpc>
              <a:spcBef>
                <a:spcPts val="0"/>
              </a:spcBef>
              <a:buNone/>
            </a:pPr>
            <a:endParaRPr lang="en-AU" b="1" dirty="0"/>
          </a:p>
          <a:p>
            <a:pPr marL="325438" indent="-325438">
              <a:lnSpc>
                <a:spcPct val="120000"/>
              </a:lnSpc>
              <a:spcBef>
                <a:spcPts val="0"/>
              </a:spcBef>
              <a:buNone/>
            </a:pPr>
            <a:r>
              <a:rPr lang="en-AU" sz="4400" dirty="0" err="1"/>
              <a:t>Ajjawi</a:t>
            </a:r>
            <a:r>
              <a:rPr lang="en-AU" sz="4400" dirty="0"/>
              <a:t>, R. and </a:t>
            </a:r>
            <a:r>
              <a:rPr lang="en-AU" sz="4400" dirty="0" err="1"/>
              <a:t>Boud</a:t>
            </a:r>
            <a:r>
              <a:rPr lang="en-AU" sz="4400" dirty="0"/>
              <a:t>, D. (2018). Examining the nature and effects of feedback dialogue, </a:t>
            </a:r>
            <a:r>
              <a:rPr lang="en-AU" sz="4400" i="1" dirty="0"/>
              <a:t>Assessment and Evaluation in Higher Education, </a:t>
            </a:r>
            <a:r>
              <a:rPr lang="en-AU" sz="4400" dirty="0"/>
              <a:t>43, 7,</a:t>
            </a:r>
            <a:r>
              <a:rPr lang="en-AU" sz="4400" i="1" dirty="0"/>
              <a:t> </a:t>
            </a:r>
            <a:r>
              <a:rPr lang="en-AU" sz="4400" dirty="0"/>
              <a:t>1106–1119 </a:t>
            </a:r>
            <a:r>
              <a:rPr lang="en-AU" sz="4400" i="1" dirty="0"/>
              <a:t>. </a:t>
            </a:r>
          </a:p>
          <a:p>
            <a:pPr marL="325438" indent="-325438">
              <a:lnSpc>
                <a:spcPct val="120000"/>
              </a:lnSpc>
              <a:spcBef>
                <a:spcPts val="0"/>
              </a:spcBef>
              <a:buNone/>
            </a:pPr>
            <a:r>
              <a:rPr lang="en-US" sz="4400" dirty="0" err="1"/>
              <a:t>Ajjawi</a:t>
            </a:r>
            <a:r>
              <a:rPr lang="en-US" sz="4400" dirty="0"/>
              <a:t>, R., Kent, F., Broadbent, J., Tai, J., Bearman, M., and </a:t>
            </a:r>
            <a:r>
              <a:rPr lang="en-US" sz="4400" dirty="0" err="1"/>
              <a:t>Boud</a:t>
            </a:r>
            <a:r>
              <a:rPr lang="en-US" sz="4400" dirty="0"/>
              <a:t>, D. (published online 2 March 2021). Feedback that works: </a:t>
            </a:r>
            <a:r>
              <a:rPr lang="en-AU" sz="4400" dirty="0"/>
              <a:t>A realist review of feedback interventions for written tasks, </a:t>
            </a:r>
            <a:r>
              <a:rPr lang="en-AU" sz="4400" i="1" dirty="0"/>
              <a:t>Studies in Higher Education, </a:t>
            </a:r>
            <a:r>
              <a:rPr lang="en-AU" sz="4400" dirty="0"/>
              <a:t>DOI: 10.1080/03075079.2021.1894115</a:t>
            </a:r>
          </a:p>
          <a:p>
            <a:pPr marL="325438" indent="-325438">
              <a:lnSpc>
                <a:spcPct val="120000"/>
              </a:lnSpc>
              <a:spcBef>
                <a:spcPts val="0"/>
              </a:spcBef>
              <a:buNone/>
            </a:pPr>
            <a:r>
              <a:rPr lang="en-AU" sz="4400" dirty="0" err="1"/>
              <a:t>Boud</a:t>
            </a:r>
            <a:r>
              <a:rPr lang="en-AU" sz="4400" dirty="0"/>
              <a:t>, D. and Dawson, P. (published online 19 April 2021). What feedback literate teachers do: an empirically derived competency framework, </a:t>
            </a:r>
            <a:r>
              <a:rPr lang="en-AU" sz="4400" i="1" dirty="0"/>
              <a:t>Assessment and Evaluation in Higher Education</a:t>
            </a:r>
            <a:r>
              <a:rPr lang="en-AU" sz="4400" dirty="0"/>
              <a:t>, </a:t>
            </a:r>
            <a:r>
              <a:rPr lang="en-GB" sz="4400" dirty="0"/>
              <a:t>DOI:10.1080/02602938.2021.1910928</a:t>
            </a:r>
            <a:endParaRPr lang="en-AU" sz="4400" dirty="0"/>
          </a:p>
          <a:p>
            <a:pPr marL="325438" indent="-325438">
              <a:lnSpc>
                <a:spcPct val="120000"/>
              </a:lnSpc>
              <a:spcBef>
                <a:spcPts val="0"/>
              </a:spcBef>
              <a:buNone/>
            </a:pPr>
            <a:r>
              <a:rPr lang="en-AU" sz="4400" dirty="0" err="1"/>
              <a:t>Boud</a:t>
            </a:r>
            <a:r>
              <a:rPr lang="en-AU" sz="4400" dirty="0"/>
              <a:t>, D. and Molloy, E. (2013). Rethinking models of feedback for learning: the challenge of design. </a:t>
            </a:r>
            <a:r>
              <a:rPr lang="en-AU" sz="4400" i="1" dirty="0"/>
              <a:t>, Assessment and Evaluation in Higher Education, </a:t>
            </a:r>
            <a:r>
              <a:rPr lang="en-AU" sz="4400" dirty="0"/>
              <a:t>38, 6, 698-712 </a:t>
            </a:r>
          </a:p>
          <a:p>
            <a:pPr marL="325438" indent="-325438">
              <a:lnSpc>
                <a:spcPct val="120000"/>
              </a:lnSpc>
              <a:spcBef>
                <a:spcPts val="0"/>
              </a:spcBef>
              <a:buNone/>
            </a:pPr>
            <a:r>
              <a:rPr lang="en-AU" sz="4400" dirty="0"/>
              <a:t>Carless, D. and </a:t>
            </a:r>
            <a:r>
              <a:rPr lang="en-AU" sz="4400" dirty="0" err="1"/>
              <a:t>Boud</a:t>
            </a:r>
            <a:r>
              <a:rPr lang="en-AU" sz="4400" dirty="0"/>
              <a:t>, D. (2018). The development of student feedback literacy: enabling uptake of feedback, </a:t>
            </a:r>
            <a:r>
              <a:rPr lang="en-AU" sz="4400" i="1" dirty="0"/>
              <a:t>Assessment and Evaluation in Higher Education, </a:t>
            </a:r>
            <a:r>
              <a:rPr lang="en-AU" sz="4400" dirty="0"/>
              <a:t>43, 8, 1315-1325.</a:t>
            </a:r>
          </a:p>
          <a:p>
            <a:pPr marL="279400" indent="-279400">
              <a:lnSpc>
                <a:spcPct val="120000"/>
              </a:lnSpc>
              <a:spcBef>
                <a:spcPts val="0"/>
              </a:spcBef>
              <a:buNone/>
            </a:pPr>
            <a:r>
              <a:rPr lang="en-AU" sz="4400" dirty="0"/>
              <a:t>Dawson, P., Henderson, M., Mahoney, P., Phillips, M., Ryan, T., </a:t>
            </a:r>
            <a:r>
              <a:rPr lang="en-AU" sz="4400" dirty="0" err="1"/>
              <a:t>Boud</a:t>
            </a:r>
            <a:r>
              <a:rPr lang="en-AU" sz="4400" dirty="0"/>
              <a:t>, D. and Molloy, E. (2019). What makes for effective feedback: staff and student perspectives, </a:t>
            </a:r>
            <a:r>
              <a:rPr lang="en-AU" sz="4400" i="1" dirty="0"/>
              <a:t>Assessment and Evaluation in Higher Education, </a:t>
            </a:r>
            <a:r>
              <a:rPr lang="en-AU" sz="4400" dirty="0"/>
              <a:t>44, 1, 25-36.</a:t>
            </a:r>
            <a:r>
              <a:rPr lang="en-AU" sz="4400" i="1" dirty="0"/>
              <a:t> </a:t>
            </a:r>
          </a:p>
          <a:p>
            <a:pPr marL="322263" indent="-322263">
              <a:lnSpc>
                <a:spcPct val="120000"/>
              </a:lnSpc>
              <a:spcBef>
                <a:spcPts val="0"/>
              </a:spcBef>
              <a:buNone/>
            </a:pPr>
            <a:r>
              <a:rPr lang="en-AU" sz="4400" dirty="0"/>
              <a:t>Hattie, J. and Timperley, H. (2008). The power of feedback’, </a:t>
            </a:r>
            <a:r>
              <a:rPr lang="en-AU" sz="4400" i="1" dirty="0"/>
              <a:t>Review of Educational Research</a:t>
            </a:r>
            <a:r>
              <a:rPr lang="en-AU" sz="4400" dirty="0"/>
              <a:t>, 77: 81-112.</a:t>
            </a:r>
          </a:p>
          <a:p>
            <a:pPr marL="322263" indent="-322263">
              <a:lnSpc>
                <a:spcPct val="120000"/>
              </a:lnSpc>
              <a:spcBef>
                <a:spcPts val="0"/>
              </a:spcBef>
              <a:buNone/>
            </a:pPr>
            <a:r>
              <a:rPr lang="en-AU" sz="4400" dirty="0"/>
              <a:t>Henderson, M., Ryan, T., </a:t>
            </a:r>
            <a:r>
              <a:rPr lang="en-AU" sz="4400" dirty="0" err="1"/>
              <a:t>Boud</a:t>
            </a:r>
            <a:r>
              <a:rPr lang="en-AU" sz="4400" dirty="0"/>
              <a:t>, D., Dawson, P., Phillips, M., Molloy, E. and Mahoney, P. (2019). Conditions that enable effective feedback, </a:t>
            </a:r>
            <a:r>
              <a:rPr lang="en-AU" sz="4400" i="1" dirty="0"/>
              <a:t>Higher Education Research and Development</a:t>
            </a:r>
            <a:r>
              <a:rPr lang="en-AU" sz="4400" dirty="0"/>
              <a:t>,  38, 7, 1401-1416.</a:t>
            </a:r>
          </a:p>
          <a:p>
            <a:pPr marL="322263" indent="-322263">
              <a:lnSpc>
                <a:spcPct val="120000"/>
              </a:lnSpc>
              <a:spcBef>
                <a:spcPts val="0"/>
              </a:spcBef>
              <a:buNone/>
            </a:pPr>
            <a:r>
              <a:rPr lang="en-AU" sz="4400" dirty="0"/>
              <a:t>Henderson, M., Ryan, T., </a:t>
            </a:r>
            <a:r>
              <a:rPr lang="en-AU" sz="4400" dirty="0" err="1"/>
              <a:t>Boud</a:t>
            </a:r>
            <a:r>
              <a:rPr lang="en-AU" sz="4400" dirty="0"/>
              <a:t>, D., Dawson, P., Phillips, M., Molloy, E. and Mahoney, P. (2021). The usefulness of feedback, </a:t>
            </a:r>
            <a:r>
              <a:rPr lang="en-AU" sz="4400" i="1" dirty="0"/>
              <a:t>Active Learning in Higher Education</a:t>
            </a:r>
            <a:r>
              <a:rPr lang="en-AU" sz="4400" dirty="0"/>
              <a:t> , 22, 3, 2290243.</a:t>
            </a:r>
          </a:p>
          <a:p>
            <a:pPr marL="322263" indent="-322263">
              <a:lnSpc>
                <a:spcPct val="120000"/>
              </a:lnSpc>
              <a:spcBef>
                <a:spcPts val="0"/>
              </a:spcBef>
              <a:buNone/>
            </a:pPr>
            <a:r>
              <a:rPr lang="en-AU" sz="4400" dirty="0" err="1"/>
              <a:t>Hoo</a:t>
            </a:r>
            <a:r>
              <a:rPr lang="en-AU" sz="4400" dirty="0"/>
              <a:t>, H-T., Deneen, C. and </a:t>
            </a:r>
            <a:r>
              <a:rPr lang="en-AU" sz="4400" dirty="0" err="1"/>
              <a:t>Boud</a:t>
            </a:r>
            <a:r>
              <a:rPr lang="en-AU" sz="4400" dirty="0"/>
              <a:t>, D. (published online 1 June 2021). </a:t>
            </a:r>
            <a:r>
              <a:rPr lang="en-GB" sz="4400" dirty="0"/>
              <a:t>Developing student feedback literacy through self and peer assessment interventions</a:t>
            </a:r>
            <a:r>
              <a:rPr lang="en-GB" sz="4400" b="1" dirty="0"/>
              <a:t>, </a:t>
            </a:r>
            <a:r>
              <a:rPr lang="en-AU" sz="4400" i="1" dirty="0"/>
              <a:t>Assessment and Evaluation in Higher Education, </a:t>
            </a:r>
            <a:r>
              <a:rPr lang="en-AU" sz="4400" dirty="0"/>
              <a:t>DOI:</a:t>
            </a:r>
            <a:r>
              <a:rPr lang="en-AU" sz="4400" i="1" dirty="0"/>
              <a:t> </a:t>
            </a:r>
            <a:r>
              <a:rPr lang="en-AU" sz="4400" dirty="0"/>
              <a:t>10.1080/02602938.2021.1925871</a:t>
            </a:r>
          </a:p>
          <a:p>
            <a:pPr marL="322263" indent="-322263">
              <a:lnSpc>
                <a:spcPct val="120000"/>
              </a:lnSpc>
              <a:spcBef>
                <a:spcPts val="0"/>
              </a:spcBef>
              <a:buNone/>
            </a:pPr>
            <a:r>
              <a:rPr lang="en-AU" sz="4400" dirty="0"/>
              <a:t>Jensen, L., Bearman, M. and </a:t>
            </a:r>
            <a:r>
              <a:rPr lang="en-AU" sz="4400" dirty="0" err="1"/>
              <a:t>Boud</a:t>
            </a:r>
            <a:r>
              <a:rPr lang="en-AU" sz="4400" dirty="0"/>
              <a:t>, D. (published online 3 July 2021) Understanding feedback in online learning: a critical review and metaphor analysis, </a:t>
            </a:r>
            <a:r>
              <a:rPr lang="en-AU" sz="4400" i="1" dirty="0"/>
              <a:t>Computers and Education</a:t>
            </a:r>
            <a:r>
              <a:rPr lang="en-AU" sz="4400" dirty="0"/>
              <a:t>, 173, 104271. DOI: </a:t>
            </a:r>
            <a:r>
              <a:rPr lang="en-GB" sz="4400" dirty="0"/>
              <a:t>10.1016/j.compedu.2021.104271</a:t>
            </a:r>
            <a:endParaRPr lang="en-AU" sz="4400" dirty="0"/>
          </a:p>
          <a:p>
            <a:pPr marL="322263" indent="-322263">
              <a:lnSpc>
                <a:spcPct val="120000"/>
              </a:lnSpc>
              <a:spcBef>
                <a:spcPts val="0"/>
              </a:spcBef>
              <a:buNone/>
            </a:pPr>
            <a:r>
              <a:rPr lang="en-AU" sz="4400" dirty="0" err="1"/>
              <a:t>Joughin</a:t>
            </a:r>
            <a:r>
              <a:rPr lang="en-AU" sz="4400" dirty="0"/>
              <a:t>, G., </a:t>
            </a:r>
            <a:r>
              <a:rPr lang="en-AU" sz="4400" dirty="0" err="1"/>
              <a:t>Boud</a:t>
            </a:r>
            <a:r>
              <a:rPr lang="en-AU" sz="4400" dirty="0"/>
              <a:t>, D., Dawson, P. and Tai, J. (2021). What can higher education learn from feedback seeking behaviour in organisations? Implications for feedback literacy, </a:t>
            </a:r>
            <a:r>
              <a:rPr lang="en-US" sz="4400" i="1" dirty="0"/>
              <a:t>Assessment and Evaluation in Higher Education</a:t>
            </a:r>
            <a:r>
              <a:rPr lang="en-US" sz="4400" dirty="0"/>
              <a:t>, 46, 1, 80-91.</a:t>
            </a:r>
            <a:endParaRPr lang="en-AU" sz="4400" dirty="0"/>
          </a:p>
          <a:p>
            <a:pPr marL="322263" indent="-322263">
              <a:lnSpc>
                <a:spcPct val="120000"/>
              </a:lnSpc>
              <a:spcBef>
                <a:spcPts val="0"/>
              </a:spcBef>
              <a:buNone/>
            </a:pPr>
            <a:r>
              <a:rPr lang="en-AU" sz="4400" dirty="0" err="1"/>
              <a:t>Malecka</a:t>
            </a:r>
            <a:r>
              <a:rPr lang="en-AU" sz="4400" dirty="0"/>
              <a:t>, B., </a:t>
            </a:r>
            <a:r>
              <a:rPr lang="en-AU" sz="4400" dirty="0" err="1"/>
              <a:t>Ajjawi</a:t>
            </a:r>
            <a:r>
              <a:rPr lang="en-AU" sz="4400" dirty="0"/>
              <a:t>, R., </a:t>
            </a:r>
            <a:r>
              <a:rPr lang="en-AU" sz="4400" dirty="0" err="1"/>
              <a:t>Boud</a:t>
            </a:r>
            <a:r>
              <a:rPr lang="en-AU" sz="4400" dirty="0"/>
              <a:t>, D. and Tai, J. (published online 26 August 2021). An empirical study of student action from ipsative design of feedback processes, </a:t>
            </a:r>
            <a:r>
              <a:rPr lang="en-AU" sz="4400" i="1" dirty="0"/>
              <a:t>Assessment and Evaluation in Higher Education</a:t>
            </a:r>
            <a:r>
              <a:rPr lang="en-AU" sz="4400" dirty="0"/>
              <a:t>, DOI: 10.1080/02602938.2021.1968338</a:t>
            </a:r>
          </a:p>
          <a:p>
            <a:pPr marL="322263" indent="-322263">
              <a:lnSpc>
                <a:spcPct val="120000"/>
              </a:lnSpc>
              <a:spcBef>
                <a:spcPts val="0"/>
              </a:spcBef>
              <a:buNone/>
            </a:pPr>
            <a:r>
              <a:rPr lang="en-AU" sz="4400" dirty="0" err="1"/>
              <a:t>Malecka</a:t>
            </a:r>
            <a:r>
              <a:rPr lang="en-AU" sz="4400" dirty="0"/>
              <a:t>, B., </a:t>
            </a:r>
            <a:r>
              <a:rPr lang="en-AU" sz="4400" dirty="0" err="1"/>
              <a:t>Boud</a:t>
            </a:r>
            <a:r>
              <a:rPr lang="en-AU" sz="4400" dirty="0"/>
              <a:t>, D. &amp; Carless, D. (published online 12 May 2020). Eliciting, processing and enacting feedback: Mechanisms for embedding student feedback literacy within the curriculum, </a:t>
            </a:r>
            <a:r>
              <a:rPr lang="en-AU" sz="4400" i="1" dirty="0"/>
              <a:t>Teaching in Higher Education</a:t>
            </a:r>
            <a:r>
              <a:rPr lang="en-AU" sz="4400" dirty="0"/>
              <a:t>, DOI: 10.1080/13562517.2020.1754784</a:t>
            </a:r>
          </a:p>
          <a:p>
            <a:pPr marL="322263" indent="-322263">
              <a:lnSpc>
                <a:spcPct val="120000"/>
              </a:lnSpc>
              <a:spcBef>
                <a:spcPts val="0"/>
              </a:spcBef>
              <a:buNone/>
            </a:pPr>
            <a:r>
              <a:rPr lang="en-AU" sz="4400" dirty="0" err="1"/>
              <a:t>Malecka</a:t>
            </a:r>
            <a:r>
              <a:rPr lang="en-AU" sz="4400" dirty="0"/>
              <a:t>, B. and </a:t>
            </a:r>
            <a:r>
              <a:rPr lang="en-AU" sz="4400" dirty="0" err="1"/>
              <a:t>Boud</a:t>
            </a:r>
            <a:r>
              <a:rPr lang="en-AU" sz="4400" dirty="0"/>
              <a:t>, D. (published online 17 May 2021). Fostering student motivation and engagement with feedback through ipsative processes, </a:t>
            </a:r>
            <a:r>
              <a:rPr lang="en-AU" sz="4400" i="1" dirty="0"/>
              <a:t>Teaching in</a:t>
            </a:r>
            <a:r>
              <a:rPr lang="en-AU" sz="4400" dirty="0"/>
              <a:t> </a:t>
            </a:r>
            <a:r>
              <a:rPr lang="en-AU" sz="4400" i="1" dirty="0"/>
              <a:t>Higher Education</a:t>
            </a:r>
            <a:r>
              <a:rPr lang="en-AU" sz="4400" dirty="0"/>
              <a:t>, DOI: 10.1080/13562517.2021.1928061</a:t>
            </a:r>
          </a:p>
          <a:p>
            <a:pPr marL="322263" indent="-322263">
              <a:lnSpc>
                <a:spcPct val="120000"/>
              </a:lnSpc>
              <a:spcBef>
                <a:spcPts val="0"/>
              </a:spcBef>
              <a:buNone/>
            </a:pPr>
            <a:r>
              <a:rPr lang="en-US" sz="4400" dirty="0"/>
              <a:t>Molloy, E., </a:t>
            </a:r>
            <a:r>
              <a:rPr lang="en-US" sz="4400" dirty="0" err="1"/>
              <a:t>Boud</a:t>
            </a:r>
            <a:r>
              <a:rPr lang="en-US" sz="4400" dirty="0"/>
              <a:t>, D. and Henderson, M. (2020) Developing a learner-</a:t>
            </a:r>
            <a:r>
              <a:rPr lang="en-US" sz="4400" dirty="0" err="1"/>
              <a:t>centred</a:t>
            </a:r>
            <a:r>
              <a:rPr lang="en-US" sz="4400" dirty="0"/>
              <a:t> framework for feedback literacy,</a:t>
            </a:r>
            <a:r>
              <a:rPr lang="en-US" sz="4400" i="1" dirty="0"/>
              <a:t> Assessment and Evaluation in Higher Education</a:t>
            </a:r>
            <a:r>
              <a:rPr lang="en-US" sz="4400" dirty="0"/>
              <a:t>, 45, 4, 527-540.</a:t>
            </a:r>
          </a:p>
          <a:p>
            <a:pPr marL="322263" indent="-322263">
              <a:lnSpc>
                <a:spcPct val="120000"/>
              </a:lnSpc>
              <a:spcBef>
                <a:spcPts val="0"/>
              </a:spcBef>
              <a:buNone/>
            </a:pPr>
            <a:r>
              <a:rPr lang="en-AU" sz="4400" dirty="0"/>
              <a:t>Nieminen, J., Tai, J., </a:t>
            </a:r>
            <a:r>
              <a:rPr lang="en-AU" sz="4400" dirty="0" err="1"/>
              <a:t>Boud</a:t>
            </a:r>
            <a:r>
              <a:rPr lang="en-AU" sz="4400" dirty="0"/>
              <a:t>, D. and Henderson, M. (published online 21 February 2021). Student agency in feedback: beyond the individual, </a:t>
            </a:r>
            <a:r>
              <a:rPr lang="en-AU" sz="4400" i="1" dirty="0"/>
              <a:t>Assessment and Evaluation in Higher Education</a:t>
            </a:r>
            <a:r>
              <a:rPr lang="en-AU" sz="4400" dirty="0"/>
              <a:t>, DOI: 10.1080/02602938.2021.1887080</a:t>
            </a:r>
          </a:p>
          <a:p>
            <a:pPr marL="322263" indent="-322263">
              <a:lnSpc>
                <a:spcPct val="120000"/>
              </a:lnSpc>
              <a:spcBef>
                <a:spcPts val="0"/>
              </a:spcBef>
              <a:buNone/>
            </a:pPr>
            <a:r>
              <a:rPr lang="en-AU" sz="4400" dirty="0"/>
              <a:t>Tai, J., </a:t>
            </a:r>
            <a:r>
              <a:rPr lang="en-AU" sz="4400" dirty="0" err="1"/>
              <a:t>Ajjawi</a:t>
            </a:r>
            <a:r>
              <a:rPr lang="en-AU" sz="4400" dirty="0"/>
              <a:t>, R., </a:t>
            </a:r>
            <a:r>
              <a:rPr lang="en-AU" sz="4400" dirty="0" err="1"/>
              <a:t>Boud</a:t>
            </a:r>
            <a:r>
              <a:rPr lang="en-AU" sz="4400" dirty="0"/>
              <a:t>, D., Dawson, P. and Panadero, E. (2018). Developing evaluative judgement: enabling students to make decisions about the quality of work, </a:t>
            </a:r>
            <a:r>
              <a:rPr lang="en-AU" sz="4400" i="1" dirty="0"/>
              <a:t>Higher Education</a:t>
            </a:r>
            <a:r>
              <a:rPr lang="en-AU" sz="4400" dirty="0"/>
              <a:t>, 76:467–481</a:t>
            </a:r>
            <a:endParaRPr lang="en-US" sz="4400" dirty="0"/>
          </a:p>
          <a:p>
            <a:pPr marL="325438" indent="-325438">
              <a:lnSpc>
                <a:spcPct val="120000"/>
              </a:lnSpc>
              <a:spcBef>
                <a:spcPts val="0"/>
              </a:spcBef>
              <a:buNone/>
            </a:pPr>
            <a:r>
              <a:rPr lang="en-AU" sz="4400" dirty="0" err="1"/>
              <a:t>Winstone</a:t>
            </a:r>
            <a:r>
              <a:rPr lang="en-AU" sz="4400" dirty="0"/>
              <a:t>, N. E., </a:t>
            </a:r>
            <a:r>
              <a:rPr lang="en-AU" sz="4400" dirty="0" err="1"/>
              <a:t>Ajjawi</a:t>
            </a:r>
            <a:r>
              <a:rPr lang="en-AU" sz="4400" dirty="0"/>
              <a:t>, R., </a:t>
            </a:r>
            <a:r>
              <a:rPr lang="en-AU" sz="4400" dirty="0" err="1"/>
              <a:t>Dirkx</a:t>
            </a:r>
            <a:r>
              <a:rPr lang="en-AU" sz="4400" dirty="0"/>
              <a:t>, K. and </a:t>
            </a:r>
            <a:r>
              <a:rPr lang="en-AU" sz="4400" dirty="0" err="1"/>
              <a:t>Boud</a:t>
            </a:r>
            <a:r>
              <a:rPr lang="en-AU" sz="4400" dirty="0"/>
              <a:t>, D. (published online 29 April 2021). Measuring what matters: the positioning of students in feedback processes within national student satisfaction surveys, </a:t>
            </a:r>
            <a:r>
              <a:rPr lang="en-AU" sz="4400" i="1" dirty="0"/>
              <a:t>Studies in Higher Education</a:t>
            </a:r>
            <a:r>
              <a:rPr lang="en-AU" sz="4400" dirty="0"/>
              <a:t>, DOI: 10.1080/03075079.2021.1916909</a:t>
            </a:r>
          </a:p>
          <a:p>
            <a:pPr marL="325438" indent="-325438">
              <a:lnSpc>
                <a:spcPct val="120000"/>
              </a:lnSpc>
              <a:spcBef>
                <a:spcPts val="0"/>
              </a:spcBef>
              <a:buNone/>
            </a:pPr>
            <a:r>
              <a:rPr lang="en-AU" sz="4400" dirty="0" err="1"/>
              <a:t>Winstone</a:t>
            </a:r>
            <a:r>
              <a:rPr lang="en-AU" sz="4400" dirty="0"/>
              <a:t>, N. and </a:t>
            </a:r>
            <a:r>
              <a:rPr lang="en-AU" sz="4400" dirty="0" err="1"/>
              <a:t>Boud</a:t>
            </a:r>
            <a:r>
              <a:rPr lang="en-AU" sz="4400" dirty="0"/>
              <a:t>, D. (2019). Exploring cultures of feedback practice: The adoption of learning-focused feedback practices in the UK and Australia. </a:t>
            </a:r>
            <a:r>
              <a:rPr lang="en-AU" sz="4400" i="1" dirty="0"/>
              <a:t>Higher Education Research and Development, </a:t>
            </a:r>
            <a:r>
              <a:rPr lang="en-AU" sz="4400" dirty="0"/>
              <a:t>38, 2, 411-425. </a:t>
            </a:r>
          </a:p>
          <a:p>
            <a:pPr marL="325438" indent="-325438">
              <a:lnSpc>
                <a:spcPct val="120000"/>
              </a:lnSpc>
              <a:spcBef>
                <a:spcPts val="0"/>
              </a:spcBef>
              <a:buNone/>
            </a:pPr>
            <a:r>
              <a:rPr lang="en-AU" sz="4400" dirty="0" err="1"/>
              <a:t>Winstone</a:t>
            </a:r>
            <a:r>
              <a:rPr lang="en-AU" sz="4400" dirty="0"/>
              <a:t>, N. E., </a:t>
            </a:r>
            <a:r>
              <a:rPr lang="en-AU" sz="4400" dirty="0" err="1"/>
              <a:t>Boud</a:t>
            </a:r>
            <a:r>
              <a:rPr lang="en-AU" sz="4400" dirty="0"/>
              <a:t>, D., Dawson. P. and Heron, M. (published online 7 April 2021). From feedback-as-information to feedback-as-process: a linguistic analysis of the feedback literature, </a:t>
            </a:r>
            <a:r>
              <a:rPr lang="en-AU" sz="4400" i="1" dirty="0"/>
              <a:t>Assessment and Evaluation in Higher Education, </a:t>
            </a:r>
            <a:r>
              <a:rPr lang="en-AU" sz="4400" dirty="0"/>
              <a:t>DOI: 10.1080/02602938.2021.1902467</a:t>
            </a:r>
          </a:p>
          <a:p>
            <a:pPr marL="325438" indent="-325438">
              <a:lnSpc>
                <a:spcPct val="120000"/>
              </a:lnSpc>
              <a:spcBef>
                <a:spcPts val="0"/>
              </a:spcBef>
              <a:buNone/>
            </a:pPr>
            <a:r>
              <a:rPr lang="en-US" sz="4400" dirty="0" err="1"/>
              <a:t>Winstone</a:t>
            </a:r>
            <a:r>
              <a:rPr lang="en-US" sz="4400" dirty="0"/>
              <a:t>, N. E., R. A. Nash, M. Parker, and J. Rowntree. (2017). Supporting Learners' Agentic Engagement With Feedback: A Systematic Review and a Taxonomy of Recipience Processes.  </a:t>
            </a:r>
            <a:r>
              <a:rPr lang="en-US" sz="4400" i="1" dirty="0"/>
              <a:t>Educational Psychologist</a:t>
            </a:r>
            <a:r>
              <a:rPr lang="en-US" sz="4400" dirty="0"/>
              <a:t>, 52 (1):17-37.</a:t>
            </a:r>
          </a:p>
          <a:p>
            <a:pPr marL="0" indent="0">
              <a:lnSpc>
                <a:spcPct val="120000"/>
              </a:lnSpc>
              <a:spcBef>
                <a:spcPts val="0"/>
              </a:spcBef>
              <a:buNone/>
            </a:pPr>
            <a:r>
              <a:rPr lang="en-AU" sz="4400" dirty="0" err="1"/>
              <a:t>Winstone</a:t>
            </a:r>
            <a:r>
              <a:rPr lang="en-AU" sz="4400" dirty="0"/>
              <a:t>, N.E. &amp; </a:t>
            </a:r>
            <a:r>
              <a:rPr lang="en-AU" sz="4400" dirty="0" err="1"/>
              <a:t>Boud</a:t>
            </a:r>
            <a:r>
              <a:rPr lang="en-AU" sz="4400" dirty="0"/>
              <a:t>, D. (published online 16 June 2020). The need to disentangle assessment and feedback in higher education, </a:t>
            </a:r>
            <a:r>
              <a:rPr lang="en-AU" sz="4400" i="1" dirty="0"/>
              <a:t>Studies in Higher Education</a:t>
            </a:r>
            <a:r>
              <a:rPr lang="en-AU" sz="4400" dirty="0"/>
              <a:t>, DOI: 10.1080/03075079.2020.1779687</a:t>
            </a:r>
          </a:p>
          <a:p>
            <a:pPr marL="325438" indent="-325438">
              <a:lnSpc>
                <a:spcPct val="120000"/>
              </a:lnSpc>
              <a:spcBef>
                <a:spcPts val="0"/>
              </a:spcBef>
              <a:buNone/>
            </a:pPr>
            <a:endParaRPr lang="en-AU" sz="4000" dirty="0"/>
          </a:p>
          <a:p>
            <a:endParaRPr lang="en-US" dirty="0"/>
          </a:p>
        </p:txBody>
      </p:sp>
    </p:spTree>
    <p:extLst>
      <p:ext uri="{BB962C8B-B14F-4D97-AF65-F5344CB8AC3E}">
        <p14:creationId xmlns:p14="http://schemas.microsoft.com/office/powerpoint/2010/main" val="35017993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1DB55-8941-9941-81A7-B3BC547D9AD5}"/>
              </a:ext>
            </a:extLst>
          </p:cNvPr>
          <p:cNvSpPr>
            <a:spLocks noGrp="1"/>
          </p:cNvSpPr>
          <p:nvPr>
            <p:ph type="title"/>
          </p:nvPr>
        </p:nvSpPr>
        <p:spPr/>
        <p:txBody>
          <a:bodyPr>
            <a:noAutofit/>
          </a:bodyPr>
          <a:lstStyle/>
          <a:p>
            <a:r>
              <a:rPr lang="en-US" sz="2800" b="1"/>
              <a:t>A learner exhibiting well developed feedback literacy:</a:t>
            </a:r>
            <a:br>
              <a:rPr lang="en-AU" sz="2400"/>
            </a:br>
            <a:r>
              <a:rPr lang="en-US" sz="2400" b="1"/>
              <a:t> </a:t>
            </a:r>
            <a:br>
              <a:rPr lang="en-AU" sz="2400"/>
            </a:br>
            <a:endParaRPr lang="en-US" sz="2400"/>
          </a:p>
        </p:txBody>
      </p:sp>
      <p:sp>
        <p:nvSpPr>
          <p:cNvPr id="3" name="Content Placeholder 2">
            <a:extLst>
              <a:ext uri="{FF2B5EF4-FFF2-40B4-BE49-F238E27FC236}">
                <a16:creationId xmlns:a16="http://schemas.microsoft.com/office/drawing/2014/main" id="{DD835CAC-C360-C14F-8E23-668D9F59E371}"/>
              </a:ext>
            </a:extLst>
          </p:cNvPr>
          <p:cNvSpPr>
            <a:spLocks noGrp="1"/>
          </p:cNvSpPr>
          <p:nvPr>
            <p:ph idx="1"/>
          </p:nvPr>
        </p:nvSpPr>
        <p:spPr>
          <a:xfrm>
            <a:off x="375557" y="800101"/>
            <a:ext cx="11527972" cy="5910942"/>
          </a:xfrm>
        </p:spPr>
        <p:txBody>
          <a:bodyPr>
            <a:normAutofit fontScale="62500" lnSpcReduction="20000"/>
          </a:bodyPr>
          <a:lstStyle/>
          <a:p>
            <a:pPr marL="0" indent="0">
              <a:buNone/>
            </a:pPr>
            <a:r>
              <a:rPr lang="en-US" sz="2500" b="1" i="1"/>
              <a:t>Group 1: Commits to feedback as improvement</a:t>
            </a:r>
            <a:endParaRPr lang="en-AU" sz="2500"/>
          </a:p>
          <a:p>
            <a:pPr lvl="0"/>
            <a:r>
              <a:rPr lang="en-US" sz="2500"/>
              <a:t>Establishes a disposition to use feedback to continually improve their work </a:t>
            </a:r>
            <a:endParaRPr lang="en-AU" sz="2500"/>
          </a:p>
          <a:p>
            <a:pPr lvl="0"/>
            <a:r>
              <a:rPr lang="en-US" sz="2500"/>
              <a:t>Acknowledges that mastery/expertise is not fixed, but can change over time and context </a:t>
            </a:r>
            <a:endParaRPr lang="en-AU" sz="2500"/>
          </a:p>
          <a:p>
            <a:r>
              <a:rPr lang="en-US" sz="2500"/>
              <a:t> </a:t>
            </a:r>
            <a:endParaRPr lang="en-AU" sz="2500"/>
          </a:p>
          <a:p>
            <a:pPr marL="0" indent="0">
              <a:buNone/>
            </a:pPr>
            <a:r>
              <a:rPr lang="en-US" sz="2500" b="1" i="1"/>
              <a:t>Group 2: Appreciates feedback as an active process</a:t>
            </a:r>
            <a:endParaRPr lang="en-AU" sz="2500"/>
          </a:p>
          <a:p>
            <a:pPr lvl="0"/>
            <a:r>
              <a:rPr lang="en-US" sz="2500"/>
              <a:t>Acknowledges the role of feedback processes in improving work and refining judgements and learning strategies </a:t>
            </a:r>
            <a:endParaRPr lang="en-AU" sz="2500"/>
          </a:p>
          <a:p>
            <a:pPr lvl="0"/>
            <a:r>
              <a:rPr lang="en-US" sz="2500" err="1"/>
              <a:t>Recognises</a:t>
            </a:r>
            <a:r>
              <a:rPr lang="en-US" sz="2500"/>
              <a:t> that effective learners are active in identifying their own learning needs </a:t>
            </a:r>
            <a:endParaRPr lang="en-AU" sz="2500"/>
          </a:p>
          <a:p>
            <a:pPr lvl="0"/>
            <a:r>
              <a:rPr lang="en-US" sz="2500"/>
              <a:t>Anticipates their own learning needs and communicates these to appropriate others </a:t>
            </a:r>
            <a:endParaRPr lang="en-AU" sz="2500"/>
          </a:p>
          <a:p>
            <a:pPr lvl="0"/>
            <a:r>
              <a:rPr lang="en-US" sz="2500"/>
              <a:t>Understands the role of standards and criteria in judging the work of oneself and others </a:t>
            </a:r>
            <a:endParaRPr lang="en-AU" sz="2500"/>
          </a:p>
          <a:p>
            <a:pPr lvl="0"/>
            <a:r>
              <a:rPr lang="en-US" sz="2500"/>
              <a:t>Identifies that they need to complete a feedback loop for information provided by others to be effective </a:t>
            </a:r>
            <a:endParaRPr lang="en-AU" sz="2500"/>
          </a:p>
          <a:p>
            <a:pPr lvl="0"/>
            <a:r>
              <a:rPr lang="en-US" sz="2500" err="1"/>
              <a:t>Recognises</a:t>
            </a:r>
            <a:r>
              <a:rPr lang="en-US" sz="2500"/>
              <a:t> that feedback should build capacity to develop their own evaluative judgment over time and over different learning outcomes </a:t>
            </a:r>
            <a:endParaRPr lang="en-AU" sz="2500"/>
          </a:p>
          <a:p>
            <a:r>
              <a:rPr lang="en-US" sz="2500"/>
              <a:t> </a:t>
            </a:r>
            <a:endParaRPr lang="en-AU" sz="2500"/>
          </a:p>
          <a:p>
            <a:pPr marL="0" indent="0">
              <a:buNone/>
            </a:pPr>
            <a:r>
              <a:rPr lang="en-US" sz="2500" b="1" i="1"/>
              <a:t>Group 3: Elicits information to improve learning </a:t>
            </a:r>
            <a:endParaRPr lang="en-AU" sz="2500"/>
          </a:p>
          <a:p>
            <a:pPr lvl="0"/>
            <a:r>
              <a:rPr lang="en-US" sz="2500" err="1"/>
              <a:t>Realises</a:t>
            </a:r>
            <a:r>
              <a:rPr lang="en-US" sz="2500"/>
              <a:t> that feedback requires active elicitation and does not wait for others to provide unsolicited information </a:t>
            </a:r>
            <a:endParaRPr lang="en-AU" sz="2500"/>
          </a:p>
          <a:p>
            <a:pPr lvl="0"/>
            <a:r>
              <a:rPr lang="en-US" sz="2500"/>
              <a:t>Uses a wide repertoire of strategies to elicit appropriate information from others to assist learning </a:t>
            </a:r>
            <a:endParaRPr lang="en-AU" sz="2500"/>
          </a:p>
          <a:p>
            <a:pPr lvl="0"/>
            <a:r>
              <a:rPr lang="en-US" sz="2500"/>
              <a:t>Considers feedback from multiple sources—</a:t>
            </a:r>
            <a:r>
              <a:rPr lang="en-US" sz="2500" err="1"/>
              <a:t>eg.</a:t>
            </a:r>
            <a:r>
              <a:rPr lang="en-US" sz="2500"/>
              <a:t> teachers, trainers, peers, practitioners, consumers— to provide a different scope and opportunities for learning </a:t>
            </a:r>
            <a:endParaRPr lang="en-AU" sz="2500"/>
          </a:p>
          <a:p>
            <a:pPr lvl="0"/>
            <a:r>
              <a:rPr lang="en-US" sz="2500" err="1"/>
              <a:t>Recognises</a:t>
            </a:r>
            <a:r>
              <a:rPr lang="en-US" sz="2500"/>
              <a:t> that different stakeholders may have different perspectives, experience and levels of investment in the process </a:t>
            </a:r>
            <a:endParaRPr lang="en-AU" sz="2500"/>
          </a:p>
          <a:p>
            <a:pPr lvl="0"/>
            <a:r>
              <a:rPr lang="en-US" sz="2500"/>
              <a:t>Engages in dialogue to elicit useful information about standards, criteria and the nature of good work </a:t>
            </a:r>
            <a:endParaRPr lang="en-AU" sz="2500"/>
          </a:p>
          <a:p>
            <a:pPr lvl="0"/>
            <a:r>
              <a:rPr lang="en-US" sz="2500"/>
              <a:t>Seeks out exemplars as a way to make sense of standards of work</a:t>
            </a:r>
            <a:endParaRPr lang="en-AU" sz="2500"/>
          </a:p>
          <a:p>
            <a:pPr lvl="0"/>
            <a:r>
              <a:rPr lang="en-US" sz="2500"/>
              <a:t>Seeks cues from the environment and the task itself that indicate the appropriateness of work </a:t>
            </a:r>
            <a:endParaRPr lang="en-AU" sz="2500"/>
          </a:p>
          <a:p>
            <a:endParaRPr lang="en-US"/>
          </a:p>
        </p:txBody>
      </p:sp>
    </p:spTree>
    <p:extLst>
      <p:ext uri="{BB962C8B-B14F-4D97-AF65-F5344CB8AC3E}">
        <p14:creationId xmlns:p14="http://schemas.microsoft.com/office/powerpoint/2010/main" val="1997061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1DB55-8941-9941-81A7-B3BC547D9AD5}"/>
              </a:ext>
            </a:extLst>
          </p:cNvPr>
          <p:cNvSpPr>
            <a:spLocks noGrp="1"/>
          </p:cNvSpPr>
          <p:nvPr>
            <p:ph type="title"/>
          </p:nvPr>
        </p:nvSpPr>
        <p:spPr/>
        <p:txBody>
          <a:bodyPr>
            <a:noAutofit/>
          </a:bodyPr>
          <a:lstStyle/>
          <a:p>
            <a:r>
              <a:rPr lang="en-US" sz="2800" b="1"/>
              <a:t>A learner exhibiting well developed feedback literacy:</a:t>
            </a:r>
            <a:br>
              <a:rPr lang="en-AU" sz="2400"/>
            </a:br>
            <a:r>
              <a:rPr lang="en-US" sz="2400" b="1"/>
              <a:t> </a:t>
            </a:r>
            <a:br>
              <a:rPr lang="en-AU" sz="2400"/>
            </a:br>
            <a:endParaRPr lang="en-US" sz="2400"/>
          </a:p>
        </p:txBody>
      </p:sp>
      <p:sp>
        <p:nvSpPr>
          <p:cNvPr id="3" name="Content Placeholder 2">
            <a:extLst>
              <a:ext uri="{FF2B5EF4-FFF2-40B4-BE49-F238E27FC236}">
                <a16:creationId xmlns:a16="http://schemas.microsoft.com/office/drawing/2014/main" id="{DD835CAC-C360-C14F-8E23-668D9F59E371}"/>
              </a:ext>
            </a:extLst>
          </p:cNvPr>
          <p:cNvSpPr>
            <a:spLocks noGrp="1"/>
          </p:cNvSpPr>
          <p:nvPr>
            <p:ph idx="1"/>
          </p:nvPr>
        </p:nvSpPr>
        <p:spPr>
          <a:xfrm>
            <a:off x="277585" y="800100"/>
            <a:ext cx="11576957" cy="6057899"/>
          </a:xfrm>
        </p:spPr>
        <p:txBody>
          <a:bodyPr>
            <a:normAutofit fontScale="25000" lnSpcReduction="20000"/>
          </a:bodyPr>
          <a:lstStyle/>
          <a:p>
            <a:pPr marL="0" indent="0">
              <a:buNone/>
            </a:pPr>
            <a:r>
              <a:rPr lang="en-US" sz="6000" b="1" i="1"/>
              <a:t>Group 4: Processes feedback information </a:t>
            </a:r>
            <a:endParaRPr lang="en-AU" sz="6000"/>
          </a:p>
          <a:p>
            <a:pPr lvl="0"/>
            <a:r>
              <a:rPr lang="en-US" sz="6000"/>
              <a:t>Identifies and utilizes standards, criteria and exemplars </a:t>
            </a:r>
            <a:endParaRPr lang="en-AU" sz="6000"/>
          </a:p>
          <a:p>
            <a:pPr lvl="0"/>
            <a:r>
              <a:rPr lang="en-US" sz="6000" err="1"/>
              <a:t>Recognises</a:t>
            </a:r>
            <a:r>
              <a:rPr lang="en-US" sz="6000"/>
              <a:t> and interprets language peculiar to education containing important cues about the task or related outcomes</a:t>
            </a:r>
            <a:endParaRPr lang="en-AU" sz="6000"/>
          </a:p>
          <a:p>
            <a:pPr lvl="0"/>
            <a:r>
              <a:rPr lang="en-US" sz="6000"/>
              <a:t>Selectively accepts and rejects views of others in coming to their own appraisals </a:t>
            </a:r>
            <a:endParaRPr lang="en-AU" sz="6000"/>
          </a:p>
          <a:p>
            <a:pPr lvl="0"/>
            <a:r>
              <a:rPr lang="en-US" sz="6000"/>
              <a:t>Extracts key actionable information from others, which may require prompting for more detail or clarity </a:t>
            </a:r>
            <a:endParaRPr lang="en-AU" sz="6000"/>
          </a:p>
          <a:p>
            <a:r>
              <a:rPr lang="en-US" sz="6000"/>
              <a:t> </a:t>
            </a:r>
            <a:endParaRPr lang="en-AU" sz="6000"/>
          </a:p>
          <a:p>
            <a:pPr marL="0" indent="0">
              <a:buNone/>
            </a:pPr>
            <a:r>
              <a:rPr lang="en-US" sz="6000" b="1" i="1"/>
              <a:t>Group 5: Acknowledges and works with emotions</a:t>
            </a:r>
            <a:endParaRPr lang="en-AU" sz="6000"/>
          </a:p>
          <a:p>
            <a:pPr lvl="0"/>
            <a:r>
              <a:rPr lang="en-US" sz="6000"/>
              <a:t>Demonstrates volition and sensitivity in approaching suitable others to elicit suggestions and to continue dialogue with them as needed </a:t>
            </a:r>
            <a:endParaRPr lang="en-AU" sz="6000"/>
          </a:p>
          <a:p>
            <a:pPr lvl="0"/>
            <a:r>
              <a:rPr lang="en-US" sz="6000"/>
              <a:t>Demonstrates openness to receiving comments from others without displaying defensiveness </a:t>
            </a:r>
            <a:endParaRPr lang="en-AU" sz="6000"/>
          </a:p>
          <a:p>
            <a:pPr lvl="0"/>
            <a:r>
              <a:rPr lang="en-US" sz="6000"/>
              <a:t>Builds trust in facilitating honest and meaningful information exchanges with others </a:t>
            </a:r>
            <a:endParaRPr lang="en-AU" sz="6000"/>
          </a:p>
          <a:p>
            <a:pPr lvl="0"/>
            <a:r>
              <a:rPr lang="en-US" sz="6000" err="1"/>
              <a:t>Recognises</a:t>
            </a:r>
            <a:r>
              <a:rPr lang="en-US" sz="6000"/>
              <a:t> that feedback information comes in different modes with different capacities to </a:t>
            </a:r>
            <a:r>
              <a:rPr lang="en-US" sz="6000" err="1"/>
              <a:t>mobilise</a:t>
            </a:r>
            <a:r>
              <a:rPr lang="en-US" sz="6000"/>
              <a:t> emotions, </a:t>
            </a:r>
            <a:r>
              <a:rPr lang="en-US" sz="6000" err="1"/>
              <a:t>eg.</a:t>
            </a:r>
            <a:r>
              <a:rPr lang="en-US" sz="6000"/>
              <a:t> individual and group, written and through various other media, structured and informal </a:t>
            </a:r>
            <a:endParaRPr lang="en-AU" sz="6000"/>
          </a:p>
          <a:p>
            <a:pPr lvl="0"/>
            <a:r>
              <a:rPr lang="en-US" sz="6000"/>
              <a:t>Manages the emotional challenges of receiving and sifting information which may be unwelcome or misjudged </a:t>
            </a:r>
            <a:endParaRPr lang="en-AU" sz="6000"/>
          </a:p>
          <a:p>
            <a:pPr lvl="0"/>
            <a:r>
              <a:rPr lang="en-US" sz="6000"/>
              <a:t>Considers the influence of high stakes assessment on the way learners might engage in candid dialogue about their own performance, </a:t>
            </a:r>
            <a:r>
              <a:rPr lang="en-US" sz="6000" err="1"/>
              <a:t>eg.</a:t>
            </a:r>
            <a:r>
              <a:rPr lang="en-US" sz="6000"/>
              <a:t> declaring their own deficiencies in performance may impact on grades, or desire to score well may reduce learners’ receptivity to feedback information  </a:t>
            </a:r>
            <a:endParaRPr lang="en-AU" sz="6000"/>
          </a:p>
          <a:p>
            <a:r>
              <a:rPr lang="en-US" sz="6000"/>
              <a:t> </a:t>
            </a:r>
            <a:endParaRPr lang="en-AU" sz="6000"/>
          </a:p>
          <a:p>
            <a:pPr marL="0" indent="0">
              <a:buNone/>
            </a:pPr>
            <a:r>
              <a:rPr lang="en-US" sz="6000" b="1" i="1"/>
              <a:t>Group 6. Acknowledges feedback as a reciprocal process</a:t>
            </a:r>
            <a:endParaRPr lang="en-AU" sz="6000"/>
          </a:p>
          <a:p>
            <a:pPr lvl="0"/>
            <a:r>
              <a:rPr lang="en-US" sz="6000" err="1"/>
              <a:t>Recognises</a:t>
            </a:r>
            <a:r>
              <a:rPr lang="en-US" sz="6000"/>
              <a:t> that they have roles as both user and provider of information and that skill in one role helps in the other </a:t>
            </a:r>
            <a:endParaRPr lang="en-AU" sz="6000"/>
          </a:p>
          <a:p>
            <a:pPr lvl="0"/>
            <a:r>
              <a:rPr lang="en-US" sz="6000"/>
              <a:t>Composes useful information for others about the nature of their work </a:t>
            </a:r>
            <a:endParaRPr lang="en-AU" sz="6000"/>
          </a:p>
          <a:p>
            <a:pPr lvl="0"/>
            <a:r>
              <a:rPr lang="en-US" sz="6000"/>
              <a:t>Exhibits cultural sensitivity through not assuming that others are likely to react in the same way as oneself in receiving and responding to information </a:t>
            </a:r>
            <a:endParaRPr lang="en-AU" sz="6000"/>
          </a:p>
          <a:p>
            <a:r>
              <a:rPr lang="en-US" sz="6000"/>
              <a:t> </a:t>
            </a:r>
            <a:endParaRPr lang="en-AU" sz="6000"/>
          </a:p>
          <a:p>
            <a:pPr marL="0" indent="0">
              <a:buNone/>
            </a:pPr>
            <a:r>
              <a:rPr lang="en-US" sz="6000" b="1" i="1"/>
              <a:t>Group 7: Enacts outcomes of processing of feedback information</a:t>
            </a:r>
            <a:endParaRPr lang="en-AU" sz="6000"/>
          </a:p>
          <a:p>
            <a:pPr lvl="0"/>
            <a:r>
              <a:rPr lang="en-US" sz="6000"/>
              <a:t>Responds to feedback information from others through goal-setting and planning how it might be utilized in future work </a:t>
            </a:r>
            <a:endParaRPr lang="en-AU" sz="6000"/>
          </a:p>
          <a:p>
            <a:pPr lvl="0"/>
            <a:r>
              <a:rPr lang="en-US" sz="6000"/>
              <a:t>Analyses and records information in appropriate forms for the purposes of acting on it subsequently </a:t>
            </a:r>
            <a:endParaRPr lang="en-AU" sz="6000"/>
          </a:p>
          <a:p>
            <a:pPr lvl="0"/>
            <a:r>
              <a:rPr lang="en-US" sz="6000"/>
              <a:t>Monitors their own progress to discern where feedback might be helpful and to influence the setting of new learning goals </a:t>
            </a:r>
            <a:endParaRPr lang="en-AU" sz="6000"/>
          </a:p>
          <a:p>
            <a:endParaRPr lang="en-US"/>
          </a:p>
        </p:txBody>
      </p:sp>
    </p:spTree>
    <p:extLst>
      <p:ext uri="{BB962C8B-B14F-4D97-AF65-F5344CB8AC3E}">
        <p14:creationId xmlns:p14="http://schemas.microsoft.com/office/powerpoint/2010/main" val="720537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2E68A-2959-428E-0976-9CA17EF41922}"/>
              </a:ext>
            </a:extLst>
          </p:cNvPr>
          <p:cNvSpPr>
            <a:spLocks noGrp="1"/>
          </p:cNvSpPr>
          <p:nvPr>
            <p:ph type="title"/>
          </p:nvPr>
        </p:nvSpPr>
        <p:spPr/>
        <p:txBody>
          <a:bodyPr>
            <a:noAutofit/>
          </a:bodyPr>
          <a:lstStyle/>
          <a:p>
            <a:r>
              <a:rPr lang="en-AU" sz="3600" dirty="0"/>
              <a:t>Implications of </a:t>
            </a:r>
            <a:r>
              <a:rPr lang="en-AU" sz="3600" dirty="0" err="1"/>
              <a:t>ChatGPT</a:t>
            </a:r>
            <a:r>
              <a:rPr lang="en-AU" sz="3600" dirty="0"/>
              <a:t> and similar AI for assessment</a:t>
            </a:r>
          </a:p>
        </p:txBody>
      </p:sp>
      <p:sp>
        <p:nvSpPr>
          <p:cNvPr id="3" name="Content Placeholder 2">
            <a:extLst>
              <a:ext uri="{FF2B5EF4-FFF2-40B4-BE49-F238E27FC236}">
                <a16:creationId xmlns:a16="http://schemas.microsoft.com/office/drawing/2014/main" id="{9C56B90D-FF31-2582-DE8E-F0418E322DD2}"/>
              </a:ext>
            </a:extLst>
          </p:cNvPr>
          <p:cNvSpPr>
            <a:spLocks noGrp="1"/>
          </p:cNvSpPr>
          <p:nvPr>
            <p:ph idx="1"/>
          </p:nvPr>
        </p:nvSpPr>
        <p:spPr/>
        <p:txBody>
          <a:bodyPr>
            <a:normAutofit fontScale="92500" lnSpcReduction="10000"/>
          </a:bodyPr>
          <a:lstStyle/>
          <a:p>
            <a:r>
              <a:rPr lang="en-AU" sz="2400" dirty="0"/>
              <a:t>What do GPTs do? They:</a:t>
            </a:r>
          </a:p>
          <a:p>
            <a:pPr lvl="1"/>
            <a:r>
              <a:rPr lang="en-AU" sz="2400" dirty="0"/>
              <a:t>assemble information from large data banks to answer queries in standard language</a:t>
            </a:r>
          </a:p>
          <a:p>
            <a:pPr lvl="1"/>
            <a:r>
              <a:rPr lang="en-AU" sz="2400" dirty="0"/>
              <a:t>do not exhibit creativity or address problems that have not already been solved</a:t>
            </a:r>
          </a:p>
          <a:p>
            <a:pPr lvl="1"/>
            <a:r>
              <a:rPr lang="en-AU" sz="2400" dirty="0"/>
              <a:t>will become a normal tool in all human endeavours, just like a search engine</a:t>
            </a:r>
          </a:p>
          <a:p>
            <a:r>
              <a:rPr lang="en-AU" sz="2400" dirty="0"/>
              <a:t>Currently, they have some limitations, but these will be resolved in the next few years</a:t>
            </a:r>
          </a:p>
          <a:p>
            <a:pPr lvl="1"/>
            <a:r>
              <a:rPr lang="en-AU" sz="2400" dirty="0" err="1"/>
              <a:t>eg</a:t>
            </a:r>
            <a:r>
              <a:rPr lang="en-AU" sz="2400" dirty="0"/>
              <a:t> they are poor at referencing</a:t>
            </a:r>
          </a:p>
          <a:p>
            <a:r>
              <a:rPr lang="en-AU" sz="2400" dirty="0"/>
              <a:t>They challenge assessors to have learning outcomes that can’t be addressed by AI and to ask meaningful questions to judge students with respect to these</a:t>
            </a:r>
          </a:p>
          <a:p>
            <a:r>
              <a:rPr lang="en-AU" sz="2400" dirty="0"/>
              <a:t>What are we really assessing? Are the questions best answered by GPT what we most want students to do in their assignments?</a:t>
            </a:r>
          </a:p>
          <a:p>
            <a:r>
              <a:rPr lang="en-AU" sz="2400" dirty="0"/>
              <a:t>Why should we ever bother testing students on something they can just ‘GPT’?</a:t>
            </a:r>
          </a:p>
          <a:p>
            <a:r>
              <a:rPr lang="en-AU" sz="2400" dirty="0"/>
              <a:t>We have to face the challenge of cognitive off-loading for all work in society</a:t>
            </a:r>
          </a:p>
        </p:txBody>
      </p:sp>
    </p:spTree>
    <p:extLst>
      <p:ext uri="{BB962C8B-B14F-4D97-AF65-F5344CB8AC3E}">
        <p14:creationId xmlns:p14="http://schemas.microsoft.com/office/powerpoint/2010/main" val="2457716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155" y="264462"/>
            <a:ext cx="10972800" cy="1143000"/>
          </a:xfrm>
        </p:spPr>
        <p:txBody>
          <a:bodyPr/>
          <a:lstStyle/>
          <a:p>
            <a:r>
              <a:rPr lang="en-US"/>
              <a:t>The dilemma of feedback</a:t>
            </a:r>
          </a:p>
        </p:txBody>
      </p:sp>
      <p:sp>
        <p:nvSpPr>
          <p:cNvPr id="3" name="Content Placeholder 2"/>
          <p:cNvSpPr>
            <a:spLocks noGrp="1"/>
          </p:cNvSpPr>
          <p:nvPr>
            <p:ph idx="1"/>
          </p:nvPr>
        </p:nvSpPr>
        <p:spPr>
          <a:xfrm flipH="1">
            <a:off x="547198" y="2108245"/>
            <a:ext cx="4197646" cy="4070147"/>
          </a:xfrm>
        </p:spPr>
        <p:txBody>
          <a:bodyPr>
            <a:noAutofit/>
          </a:bodyPr>
          <a:lstStyle/>
          <a:p>
            <a:r>
              <a:rPr lang="en-US" sz="2800" dirty="0"/>
              <a:t>Is it just a matter of doing what we do now just with more vigor and more systematically?</a:t>
            </a:r>
          </a:p>
          <a:p>
            <a:r>
              <a:rPr lang="en-US" sz="2800" dirty="0"/>
              <a:t>Is our use of the term feedback based on a misconception? </a:t>
            </a:r>
          </a:p>
        </p:txBody>
      </p:sp>
      <p:pic>
        <p:nvPicPr>
          <p:cNvPr id="4" name="Content Placeholder 3">
            <a:extLst>
              <a:ext uri="{FF2B5EF4-FFF2-40B4-BE49-F238E27FC236}">
                <a16:creationId xmlns:a16="http://schemas.microsoft.com/office/drawing/2014/main" id="{FFAF2868-63E3-C248-AFA9-A651F4847097}"/>
              </a:ext>
            </a:extLst>
          </p:cNvPr>
          <p:cNvPicPr>
            <a:picLocks noChangeAspect="1"/>
          </p:cNvPicPr>
          <p:nvPr/>
        </p:nvPicPr>
        <p:blipFill rotWithShape="1">
          <a:blip r:embed="rId3">
            <a:extLst>
              <a:ext uri="{28A0092B-C50C-407E-A947-70E740481C1C}">
                <a14:useLocalDpi xmlns:a14="http://schemas.microsoft.com/office/drawing/2010/main" val="0"/>
              </a:ext>
            </a:extLst>
          </a:blip>
          <a:srcRect r="7651"/>
          <a:stretch/>
        </p:blipFill>
        <p:spPr>
          <a:xfrm>
            <a:off x="5079380" y="2108244"/>
            <a:ext cx="6775155" cy="4070147"/>
          </a:xfrm>
          <a:prstGeom prst="rect">
            <a:avLst/>
          </a:prstGeom>
        </p:spPr>
      </p:pic>
    </p:spTree>
    <p:extLst>
      <p:ext uri="{BB962C8B-B14F-4D97-AF65-F5344CB8AC3E}">
        <p14:creationId xmlns:p14="http://schemas.microsoft.com/office/powerpoint/2010/main" val="3632360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6AF4F770-F6DC-2943-997A-48E94D6512A2}"/>
              </a:ext>
            </a:extLst>
          </p:cNvPr>
          <p:cNvSpPr>
            <a:spLocks noGrp="1"/>
          </p:cNvSpPr>
          <p:nvPr>
            <p:ph idx="1"/>
          </p:nvPr>
        </p:nvSpPr>
        <p:spPr>
          <a:xfrm>
            <a:off x="4654296" y="894027"/>
            <a:ext cx="6890004" cy="4782873"/>
          </a:xfrm>
        </p:spPr>
        <p:txBody>
          <a:bodyPr anchor="ctr">
            <a:normAutofit/>
          </a:bodyPr>
          <a:lstStyle/>
          <a:p>
            <a:pPr marL="0" indent="0">
              <a:buNone/>
            </a:pPr>
            <a:r>
              <a:rPr lang="en-AU" sz="2400">
                <a:solidFill>
                  <a:schemeClr val="bg1"/>
                </a:solidFill>
              </a:rPr>
              <a:t>“what gets us into trouble is not what we don’t know. </a:t>
            </a:r>
            <a:br>
              <a:rPr lang="en-AU" sz="2400">
                <a:solidFill>
                  <a:schemeClr val="bg1"/>
                </a:solidFill>
              </a:rPr>
            </a:br>
            <a:r>
              <a:rPr lang="en-AU" sz="2400">
                <a:solidFill>
                  <a:schemeClr val="bg1"/>
                </a:solidFill>
              </a:rPr>
              <a:t>It’s what we know for sure that just </a:t>
            </a:r>
            <a:r>
              <a:rPr lang="en-AU" sz="2400" err="1">
                <a:solidFill>
                  <a:schemeClr val="bg1"/>
                </a:solidFill>
              </a:rPr>
              <a:t>ain’t</a:t>
            </a:r>
            <a:r>
              <a:rPr lang="en-AU" sz="2400">
                <a:solidFill>
                  <a:schemeClr val="bg1"/>
                </a:solidFill>
              </a:rPr>
              <a:t> so”</a:t>
            </a:r>
          </a:p>
          <a:p>
            <a:pPr marL="0" indent="0">
              <a:buNone/>
            </a:pPr>
            <a:endParaRPr lang="en-AU" sz="2400">
              <a:solidFill>
                <a:schemeClr val="bg1"/>
              </a:solidFill>
            </a:endParaRPr>
          </a:p>
          <a:p>
            <a:pPr marL="0" indent="0">
              <a:buNone/>
            </a:pPr>
            <a:r>
              <a:rPr lang="en-AU" sz="2400">
                <a:solidFill>
                  <a:schemeClr val="bg1"/>
                </a:solidFill>
              </a:rPr>
              <a:t>attributed to Mark Twain</a:t>
            </a:r>
          </a:p>
          <a:p>
            <a:endParaRPr lang="en-AU" sz="2400">
              <a:solidFill>
                <a:schemeClr val="bg1"/>
              </a:solidFill>
            </a:endParaRPr>
          </a:p>
        </p:txBody>
      </p:sp>
    </p:spTree>
    <p:extLst>
      <p:ext uri="{BB962C8B-B14F-4D97-AF65-F5344CB8AC3E}">
        <p14:creationId xmlns:p14="http://schemas.microsoft.com/office/powerpoint/2010/main" val="33530600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idx="4294967295"/>
          </p:nvPr>
        </p:nvSpPr>
        <p:spPr>
          <a:xfrm>
            <a:off x="5354955" y="552182"/>
            <a:ext cx="5998840" cy="3343135"/>
          </a:xfrm>
          <a:noFill/>
        </p:spPr>
        <p:txBody>
          <a:bodyPr vert="horz" lIns="91440" tIns="45720" rIns="91440" bIns="45720" rtlCol="0" anchor="b">
            <a:normAutofit/>
          </a:bodyPr>
          <a:lstStyle/>
          <a:p>
            <a:pPr algn="l" defTabSz="914400">
              <a:lnSpc>
                <a:spcPct val="90000"/>
              </a:lnSpc>
            </a:pPr>
            <a:r>
              <a:rPr lang="en-US" sz="5200"/>
              <a:t>This is </a:t>
            </a:r>
            <a:r>
              <a:rPr lang="en-US" sz="5200" i="1"/>
              <a:t>not</a:t>
            </a:r>
            <a:r>
              <a:rPr lang="en-US" sz="5200"/>
              <a:t> feedback</a:t>
            </a:r>
          </a:p>
        </p:txBody>
      </p:sp>
      <p:sp>
        <p:nvSpPr>
          <p:cNvPr id="8" name="Content Placeholder 7"/>
          <p:cNvSpPr>
            <a:spLocks noGrp="1"/>
          </p:cNvSpPr>
          <p:nvPr>
            <p:ph sz="half" idx="4294967295"/>
          </p:nvPr>
        </p:nvSpPr>
        <p:spPr>
          <a:xfrm>
            <a:off x="5354955" y="4067032"/>
            <a:ext cx="5998840" cy="2067068"/>
          </a:xfrm>
          <a:noFill/>
        </p:spPr>
        <p:txBody>
          <a:bodyPr vert="horz" lIns="91440" tIns="45720" rIns="91440" bIns="45720" rtlCol="0">
            <a:normAutofit/>
          </a:bodyPr>
          <a:lstStyle/>
          <a:p>
            <a:pPr marL="0" indent="0" defTabSz="914400">
              <a:lnSpc>
                <a:spcPct val="90000"/>
              </a:lnSpc>
              <a:spcBef>
                <a:spcPts val="1000"/>
              </a:spcBef>
              <a:buNone/>
            </a:pPr>
            <a:r>
              <a:rPr lang="en-US" sz="2400" dirty="0"/>
              <a:t>“I left feedback on their assignments, which they never collected”</a:t>
            </a:r>
          </a:p>
        </p:txBody>
      </p:sp>
      <p:pic>
        <p:nvPicPr>
          <p:cNvPr id="10" name="Content Placeholder 9" descr="pile-of-paper.jpg"/>
          <p:cNvPicPr>
            <a:picLocks noGrp="1" noChangeAspect="1"/>
          </p:cNvPicPr>
          <p:nvPr>
            <p:ph sz="half" idx="4294967295"/>
          </p:nvPr>
        </p:nvPicPr>
        <p:blipFill rotWithShape="1">
          <a:blip r:embed="rId2">
            <a:extLst>
              <a:ext uri="{28A0092B-C50C-407E-A947-70E740481C1C}">
                <a14:useLocalDpi xmlns:a14="http://schemas.microsoft.com/office/drawing/2010/main"/>
              </a:ext>
            </a:extLst>
          </a:blip>
          <a:srcRect l="3101" r="3857"/>
          <a:stretch/>
        </p:blipFill>
        <p:spPr>
          <a:xfrm>
            <a:off x="20" y="10"/>
            <a:ext cx="4992985" cy="6857990"/>
          </a:xfrm>
          <a:prstGeom prst="rect">
            <a:avLst/>
          </a:prstGeom>
        </p:spPr>
      </p:pic>
    </p:spTree>
    <p:extLst>
      <p:ext uri="{BB962C8B-B14F-4D97-AF65-F5344CB8AC3E}">
        <p14:creationId xmlns:p14="http://schemas.microsoft.com/office/powerpoint/2010/main" val="1904132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A280F-1177-E646-B93B-48DCD6AA1714}"/>
              </a:ext>
            </a:extLst>
          </p:cNvPr>
          <p:cNvSpPr>
            <a:spLocks noGrp="1"/>
          </p:cNvSpPr>
          <p:nvPr>
            <p:ph type="title"/>
          </p:nvPr>
        </p:nvSpPr>
        <p:spPr/>
        <p:txBody>
          <a:bodyPr/>
          <a:lstStyle/>
          <a:p>
            <a:r>
              <a:rPr lang="en-US"/>
              <a:t>2. The revolution in feedback thinking</a:t>
            </a:r>
          </a:p>
        </p:txBody>
      </p:sp>
      <p:sp>
        <p:nvSpPr>
          <p:cNvPr id="3" name="Content Placeholder 2">
            <a:extLst>
              <a:ext uri="{FF2B5EF4-FFF2-40B4-BE49-F238E27FC236}">
                <a16:creationId xmlns:a16="http://schemas.microsoft.com/office/drawing/2014/main" id="{1C7D00DE-63C1-F949-9FAF-5185BCA35A68}"/>
              </a:ext>
            </a:extLst>
          </p:cNvPr>
          <p:cNvSpPr>
            <a:spLocks noGrp="1"/>
          </p:cNvSpPr>
          <p:nvPr>
            <p:ph idx="1"/>
          </p:nvPr>
        </p:nvSpPr>
        <p:spPr/>
        <p:txBody>
          <a:bodyPr/>
          <a:lstStyle/>
          <a:p>
            <a:pPr marL="0" indent="0" algn="ctr">
              <a:buNone/>
            </a:pPr>
            <a:r>
              <a:rPr lang="en-US"/>
              <a:t>How has thinking changed over time?</a:t>
            </a:r>
          </a:p>
        </p:txBody>
      </p:sp>
    </p:spTree>
    <p:extLst>
      <p:ext uri="{BB962C8B-B14F-4D97-AF65-F5344CB8AC3E}">
        <p14:creationId xmlns:p14="http://schemas.microsoft.com/office/powerpoint/2010/main" val="3439530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93916-29BF-2D46-BC04-D6F45A01E0D3}"/>
              </a:ext>
            </a:extLst>
          </p:cNvPr>
          <p:cNvSpPr>
            <a:spLocks noGrp="1"/>
          </p:cNvSpPr>
          <p:nvPr>
            <p:ph type="title"/>
          </p:nvPr>
        </p:nvSpPr>
        <p:spPr>
          <a:xfrm>
            <a:off x="609600" y="274638"/>
            <a:ext cx="7721601" cy="1143000"/>
          </a:xfrm>
        </p:spPr>
        <p:txBody>
          <a:bodyPr>
            <a:normAutofit/>
          </a:bodyPr>
          <a:lstStyle/>
          <a:p>
            <a:r>
              <a:rPr lang="en-AU" sz="4000"/>
              <a:t>What is the feedback revolution?</a:t>
            </a:r>
          </a:p>
        </p:txBody>
      </p:sp>
      <p:sp>
        <p:nvSpPr>
          <p:cNvPr id="3" name="Content Placeholder 2">
            <a:extLst>
              <a:ext uri="{FF2B5EF4-FFF2-40B4-BE49-F238E27FC236}">
                <a16:creationId xmlns:a16="http://schemas.microsoft.com/office/drawing/2014/main" id="{F958BE56-D3F1-BB49-8E43-ED243A508453}"/>
              </a:ext>
            </a:extLst>
          </p:cNvPr>
          <p:cNvSpPr>
            <a:spLocks noGrp="1"/>
          </p:cNvSpPr>
          <p:nvPr>
            <p:ph idx="1"/>
          </p:nvPr>
        </p:nvSpPr>
        <p:spPr>
          <a:xfrm>
            <a:off x="609601" y="1600201"/>
            <a:ext cx="7721600" cy="4525963"/>
          </a:xfrm>
        </p:spPr>
        <p:txBody>
          <a:bodyPr>
            <a:normAutofit lnSpcReduction="10000"/>
          </a:bodyPr>
          <a:lstStyle/>
          <a:p>
            <a:r>
              <a:rPr lang="en-AU" dirty="0"/>
              <a:t>A major conceptual shift in the past eight years led by scholars in Australia, Hong Kong and the UK.</a:t>
            </a:r>
          </a:p>
          <a:p>
            <a:r>
              <a:rPr lang="en-AU" dirty="0"/>
              <a:t>From a </a:t>
            </a:r>
            <a:r>
              <a:rPr lang="en-AU" i="1" dirty="0"/>
              <a:t>teacher-centric </a:t>
            </a:r>
            <a:r>
              <a:rPr lang="en-AU" dirty="0"/>
              <a:t>to a </a:t>
            </a:r>
            <a:r>
              <a:rPr lang="en-AU" i="1" dirty="0"/>
              <a:t>learning-centric</a:t>
            </a:r>
            <a:r>
              <a:rPr lang="en-AU" dirty="0"/>
              <a:t> perspective</a:t>
            </a:r>
          </a:p>
          <a:p>
            <a:r>
              <a:rPr lang="en-AU" dirty="0"/>
              <a:t>Unless inputs (from others) lead to worthwhile effects on learning, feedback has not occurred, it is merely ‘hopefully useful information’.</a:t>
            </a:r>
          </a:p>
        </p:txBody>
      </p:sp>
      <p:pic>
        <p:nvPicPr>
          <p:cNvPr id="5" name="Picture 2" descr="Feedback in Higher and Professional Education: Understanding it and do">
            <a:extLst>
              <a:ext uri="{FF2B5EF4-FFF2-40B4-BE49-F238E27FC236}">
                <a16:creationId xmlns:a16="http://schemas.microsoft.com/office/drawing/2014/main" id="{500F125B-7985-4B48-890C-564812B62C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250"/>
          <a:stretch/>
        </p:blipFill>
        <p:spPr bwMode="auto">
          <a:xfrm>
            <a:off x="8514080" y="1408842"/>
            <a:ext cx="3497651" cy="517452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203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pPr>
              <a:lnSpc>
                <a:spcPct val="90000"/>
              </a:lnSpc>
            </a:pPr>
            <a:r>
              <a:rPr lang="en-US" sz="4100"/>
              <a:t>Evolution of feedback designs: Mark 0</a:t>
            </a:r>
          </a:p>
        </p:txBody>
      </p:sp>
      <p:sp>
        <p:nvSpPr>
          <p:cNvPr id="3" name="Content Placeholder 2"/>
          <p:cNvSpPr>
            <a:spLocks noGrp="1"/>
          </p:cNvSpPr>
          <p:nvPr>
            <p:ph idx="1"/>
          </p:nvPr>
        </p:nvSpPr>
        <p:spPr>
          <a:xfrm>
            <a:off x="4965431" y="2438400"/>
            <a:ext cx="6586489" cy="3785419"/>
          </a:xfrm>
        </p:spPr>
        <p:txBody>
          <a:bodyPr>
            <a:normAutofit/>
          </a:bodyPr>
          <a:lstStyle/>
          <a:p>
            <a:r>
              <a:rPr lang="en-US" sz="2800"/>
              <a:t>Hopefully useful information</a:t>
            </a:r>
          </a:p>
          <a:p>
            <a:r>
              <a:rPr lang="en-US" sz="2800"/>
              <a:t>Given/done to receivers</a:t>
            </a:r>
          </a:p>
          <a:p>
            <a:pPr lvl="1"/>
            <a:r>
              <a:rPr lang="en-US"/>
              <a:t>“The lecturer </a:t>
            </a:r>
            <a:r>
              <a:rPr lang="en-US" i="1"/>
              <a:t>gave</a:t>
            </a:r>
            <a:r>
              <a:rPr lang="en-US"/>
              <a:t> feedback to the student”</a:t>
            </a:r>
          </a:p>
          <a:p>
            <a:r>
              <a:rPr lang="en-US" sz="2800"/>
              <a:t>On completion of their work</a:t>
            </a:r>
          </a:p>
          <a:p>
            <a:pPr marL="0" indent="0" algn="r">
              <a:buNone/>
            </a:pPr>
            <a:r>
              <a:rPr lang="en-US" sz="2000"/>
              <a:t>(Boud &amp; Molloy, 2013)</a:t>
            </a:r>
          </a:p>
        </p:txBody>
      </p:sp>
      <p:pic>
        <p:nvPicPr>
          <p:cNvPr id="4" name="Content Placeholder 3" descr="Diagram&#10;&#10;Description automatically generated"/>
          <p:cNvPicPr>
            <a:picLocks noChangeAspect="1"/>
          </p:cNvPicPr>
          <p:nvPr/>
        </p:nvPicPr>
        <p:blipFill rotWithShape="1">
          <a:blip r:embed="rId3">
            <a:extLst>
              <a:ext uri="{28A0092B-C50C-407E-A947-70E740481C1C}">
                <a14:useLocalDpi xmlns:a14="http://schemas.microsoft.com/office/drawing/2010/main"/>
              </a:ext>
            </a:extLst>
          </a:blip>
          <a:srcRect l="2338" r="9878"/>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9D8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625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9900</TotalTime>
  <Words>3894</Words>
  <Application>Microsoft Office PowerPoint</Application>
  <PresentationFormat>Widescreen</PresentationFormat>
  <Paragraphs>348</Paragraphs>
  <Slides>36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Arial</vt:lpstr>
      <vt:lpstr>AU Passata</vt:lpstr>
      <vt:lpstr>Calibri</vt:lpstr>
      <vt:lpstr>Times New Roman</vt:lpstr>
      <vt:lpstr>Office Theme</vt:lpstr>
      <vt:lpstr>New ways of thinking about feedback  for student learning</vt:lpstr>
      <vt:lpstr>Overview</vt:lpstr>
      <vt:lpstr>1. The problem with feedback</vt:lpstr>
      <vt:lpstr>The dilemma of feedback</vt:lpstr>
      <vt:lpstr>PowerPoint Presentation</vt:lpstr>
      <vt:lpstr>This is not feedback</vt:lpstr>
      <vt:lpstr>2. The revolution in feedback thinking</vt:lpstr>
      <vt:lpstr>What is the feedback revolution?</vt:lpstr>
      <vt:lpstr>Evolution of feedback designs: Mark 0</vt:lpstr>
      <vt:lpstr>Evolution of feedback designs: Mark 1</vt:lpstr>
      <vt:lpstr>Evolution of feedback designs: Mark 2</vt:lpstr>
      <vt:lpstr>3. What is feedback now?</vt:lpstr>
      <vt:lpstr>Need for a new definition</vt:lpstr>
      <vt:lpstr>4. Designing feedback that works</vt:lpstr>
      <vt:lpstr>Examples of effective feedback practices </vt:lpstr>
      <vt:lpstr>Case studies of effective feedback</vt:lpstr>
      <vt:lpstr>Questions for feedback design</vt:lpstr>
      <vt:lpstr>Designing opportunities for feedback</vt:lpstr>
      <vt:lpstr>Train students in eliciting feedback</vt:lpstr>
      <vt:lpstr>Is this enough to improve feedback?</vt:lpstr>
      <vt:lpstr>Alternatives to written comments</vt:lpstr>
      <vt:lpstr>An important distinction</vt:lpstr>
      <vt:lpstr>Ten feedback strategies to make a difference</vt:lpstr>
      <vt:lpstr>5. Building feedback literacy</vt:lpstr>
      <vt:lpstr>The notion of feedback literacy</vt:lpstr>
      <vt:lpstr>Learner feedback literacy competencies</vt:lpstr>
      <vt:lpstr>The Learner Feedback Literacy Framework</vt:lpstr>
      <vt:lpstr>Ways of using the framework</vt:lpstr>
      <vt:lpstr>Mechanisms for embedding feedback literacy </vt:lpstr>
      <vt:lpstr>We need feedback literacy ourselves</vt:lpstr>
      <vt:lpstr>Teacher feedback literacy</vt:lpstr>
      <vt:lpstr>Key points about feedback</vt:lpstr>
      <vt:lpstr>PowerPoint Presentation</vt:lpstr>
      <vt:lpstr>A learner exhibiting well developed feedback literacy:   </vt:lpstr>
      <vt:lpstr>A learner exhibiting well developed feedback literacy:   </vt:lpstr>
      <vt:lpstr>Implications of ChatGPT and similar AI for assessment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Redesigning feedback practices to make a difference</dc:title>
  <dc:creator>David Boud</dc:creator>
  <cp:lastModifiedBy>Nina Vestergaard Adolfsen (25547 DIPKBH)</cp:lastModifiedBy>
  <cp:revision>66</cp:revision>
  <cp:lastPrinted>2021-11-25T22:23:57Z</cp:lastPrinted>
  <dcterms:created xsi:type="dcterms:W3CDTF">2021-01-06T03:46:09Z</dcterms:created>
  <dcterms:modified xsi:type="dcterms:W3CDTF">2023-02-10T09:46:52Z</dcterms:modified>
</cp:coreProperties>
</file>